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256" r:id="rId3"/>
    <p:sldId id="258" r:id="rId4"/>
    <p:sldId id="257" r:id="rId5"/>
    <p:sldId id="261" r:id="rId6"/>
    <p:sldId id="328" r:id="rId7"/>
    <p:sldId id="327" r:id="rId8"/>
    <p:sldId id="329" r:id="rId9"/>
    <p:sldId id="263" r:id="rId10"/>
    <p:sldId id="314" r:id="rId11"/>
    <p:sldId id="264" r:id="rId12"/>
    <p:sldId id="274" r:id="rId13"/>
    <p:sldId id="345" r:id="rId14"/>
    <p:sldId id="301" r:id="rId15"/>
    <p:sldId id="324" r:id="rId16"/>
    <p:sldId id="298" r:id="rId17"/>
    <p:sldId id="317" r:id="rId18"/>
    <p:sldId id="344" r:id="rId19"/>
    <p:sldId id="332" r:id="rId20"/>
    <p:sldId id="339" r:id="rId21"/>
    <p:sldId id="336" r:id="rId22"/>
    <p:sldId id="338" r:id="rId23"/>
    <p:sldId id="342" r:id="rId24"/>
    <p:sldId id="276" r:id="rId25"/>
    <p:sldId id="271" r:id="rId26"/>
    <p:sldId id="293" r:id="rId27"/>
    <p:sldId id="281" r:id="rId28"/>
    <p:sldId id="284" r:id="rId29"/>
    <p:sldId id="277" r:id="rId30"/>
    <p:sldId id="282" r:id="rId31"/>
    <p:sldId id="285" r:id="rId32"/>
    <p:sldId id="283" r:id="rId33"/>
    <p:sldId id="319" r:id="rId34"/>
    <p:sldId id="259" r:id="rId35"/>
    <p:sldId id="333" r:id="rId36"/>
    <p:sldId id="343"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0F4"/>
    <a:srgbClr val="3399FF"/>
    <a:srgbClr val="C2E6B8"/>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6747" autoAdjust="0"/>
  </p:normalViewPr>
  <p:slideViewPr>
    <p:cSldViewPr>
      <p:cViewPr>
        <p:scale>
          <a:sx n="86" d="100"/>
          <a:sy n="86" d="100"/>
        </p:scale>
        <p:origin x="-52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2014/2/26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各位老师同学，大家上午好。欢迎参加我的硕士学位论文答辩，我的论文题目是“面向社区的疾病诊断决策支持系统设计与开发”。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a:t>
            </a:fld>
            <a:endParaRPr lang="zh-CN" altLang="en-US"/>
          </a:p>
        </p:txBody>
      </p:sp>
    </p:spTree>
    <p:extLst>
      <p:ext uri="{BB962C8B-B14F-4D97-AF65-F5344CB8AC3E}">
        <p14:creationId xmlns:p14="http://schemas.microsoft.com/office/powerpoint/2010/main" val="1703839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11</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16</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251003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18</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23</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28</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这是我的答辩提纲，论文从以下五个部分展开</a:t>
            </a:r>
            <a:endParaRPr lang="zh-CN" altLang="en-US" dirty="0"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临床专业技能指医生应用临床技能和经验迅速判断病人健康状况和建立诊断的能力以及判断病人对干预措施可能获得的效益和风险比的能</a:t>
            </a:r>
          </a:p>
          <a:p>
            <a:r>
              <a:rPr lang="zh-CN" altLang="en-US" dirty="0" smtClean="0"/>
              <a:t>力</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p>
          <a:p>
            <a:r>
              <a:rPr lang="en-US" altLang="zh-CN" dirty="0" smtClean="0"/>
              <a:t>2.</a:t>
            </a:r>
            <a:r>
              <a:rPr lang="zh-CN" altLang="en-US" dirty="0" smtClean="0"/>
              <a:t>帮助医学专家宝贵理论和丰富临床经验的保存、整理和传播</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医生给病人看病的这一自然过程可以用人工智能的设计原理和方法来模拟。</a:t>
            </a:r>
          </a:p>
          <a:p>
            <a:r>
              <a:rPr lang="zh-CN" altLang="en-US" dirty="0" smtClean="0"/>
              <a:t>这就是临床决策支持系统。临床决策支持系统对医生看病的观察、诊断和治疗模</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r>
              <a:rPr lang="en-US" altLang="zh-CN" dirty="0" smtClean="0"/>
              <a:t>White Paper that presents a roadmap for national action on clinical decision support</a:t>
            </a:r>
            <a:endParaRPr lang="zh-CN" altLang="en-US" dirty="0" smtClean="0"/>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Roadmap for National Action on Clinical Decision Support</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设备部署 服务模式 使用方式 升级更新 </a:t>
            </a:r>
          </a:p>
          <a:p>
            <a:r>
              <a:rPr lang="en-US" altLang="zh-CN" dirty="0" err="1" smtClean="0"/>
              <a:t>SaaS</a:t>
            </a:r>
            <a:r>
              <a:rPr lang="en-US" altLang="zh-CN" dirty="0" smtClean="0"/>
              <a:t> </a:t>
            </a:r>
            <a:r>
              <a:rPr lang="zh-CN" altLang="en-US" dirty="0" smtClean="0"/>
              <a:t>模式 定期为定购的服务支付费用 只需要使用最简单的 </a:t>
            </a:r>
            <a:r>
              <a:rPr lang="en-US" altLang="zh-CN" dirty="0" smtClean="0"/>
              <a:t>PC </a:t>
            </a:r>
            <a:r>
              <a:rPr lang="zh-CN" altLang="en-US" dirty="0" smtClean="0"/>
              <a:t>设备 由厂商提供专业维护和服务 任何可接入 </a:t>
            </a:r>
            <a:r>
              <a:rPr lang="en-US" altLang="zh-CN" dirty="0" smtClean="0"/>
              <a:t>Internet </a:t>
            </a:r>
            <a:r>
              <a:rPr lang="zh-CN" altLang="en-US" dirty="0" smtClean="0"/>
              <a:t>的地方与时间使用 通过互联网随时更新软件使用的版本针对社区疾病的临床决策支持系统</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52862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10</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2014/2/26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9.xml"/><Relationship Id="rId16" Type="http://schemas.openxmlformats.org/officeDocument/2006/relationships/image" Target="../media/image53.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8.xml"/><Relationship Id="rId5" Type="http://schemas.openxmlformats.org/officeDocument/2006/relationships/image" Target="../media/image58.jpeg"/><Relationship Id="rId4" Type="http://schemas.openxmlformats.org/officeDocument/2006/relationships/image" Target="../media/image57.jpe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62.jpe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 Id="rId9" Type="http://schemas.openxmlformats.org/officeDocument/2006/relationships/image" Target="../media/image69.jpe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8.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gif"/><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3358809" y="4024957"/>
            <a:ext cx="2758194" cy="646331"/>
          </a:xfrm>
          <a:prstGeom prst="rect">
            <a:avLst/>
          </a:prstGeom>
          <a:noFill/>
        </p:spPr>
        <p:txBody>
          <a:bodyPr wrap="square" rtlCol="0">
            <a:spAutoFit/>
          </a:bodyPr>
          <a:lstStyle/>
          <a:p>
            <a:r>
              <a:rPr lang="zh-CN" altLang="en-US" dirty="0" smtClean="0"/>
              <a:t>汇报人</a:t>
            </a:r>
            <a:r>
              <a:rPr lang="en-US" altLang="zh-CN" dirty="0" smtClean="0"/>
              <a:t>: </a:t>
            </a:r>
            <a:r>
              <a:rPr lang="zh-CN" altLang="en-US" dirty="0" smtClean="0"/>
              <a:t>冯冠军</a:t>
            </a:r>
            <a:endParaRPr lang="en-US" altLang="zh-CN" dirty="0" smtClean="0"/>
          </a:p>
          <a:p>
            <a:r>
              <a:rPr lang="zh-CN" altLang="en-US" dirty="0" smtClean="0"/>
              <a:t>导    师</a:t>
            </a:r>
            <a:r>
              <a:rPr lang="en-US" altLang="zh-CN" dirty="0" smtClean="0"/>
              <a:t>:  </a:t>
            </a:r>
            <a:r>
              <a:rPr lang="zh-CN" altLang="en-US" dirty="0" smtClean="0"/>
              <a:t>吕旭东 教授</a:t>
            </a:r>
            <a:endParaRPr lang="en-US" altLang="zh-CN" dirty="0" smtClean="0"/>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10</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t>组件</a:t>
            </a:r>
            <a:endParaRPr lang="zh-CN" altLang="en-US" sz="1200" dirty="0"/>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69" name="矩形 68"/>
          <p:cNvSpPr/>
          <p:nvPr/>
        </p:nvSpPr>
        <p:spPr>
          <a:xfrm>
            <a:off x="104393" y="1518734"/>
            <a:ext cx="1717080"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云计算</a:t>
            </a:r>
          </a:p>
        </p:txBody>
      </p:sp>
      <p:sp>
        <p:nvSpPr>
          <p:cNvPr id="70" name="矩形 69"/>
          <p:cNvSpPr/>
          <p:nvPr/>
        </p:nvSpPr>
        <p:spPr>
          <a:xfrm>
            <a:off x="7424230" y="2728655"/>
            <a:ext cx="154025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数据录入</a:t>
            </a:r>
            <a:endParaRPr lang="en-US" altLang="zh-CN"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展示组件</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1" name="矩形 70"/>
          <p:cNvSpPr/>
          <p:nvPr/>
        </p:nvSpPr>
        <p:spPr>
          <a:xfrm>
            <a:off x="7019608" y="5574698"/>
            <a:ext cx="2099209"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Webservice</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6" name="矩形 65"/>
          <p:cNvSpPr/>
          <p:nvPr/>
        </p:nvSpPr>
        <p:spPr>
          <a:xfrm>
            <a:off x="981773" y="5852453"/>
            <a:ext cx="2837275"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NoSQL</a:t>
            </a: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数据库</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2" name="上箭头 71"/>
          <p:cNvSpPr/>
          <p:nvPr/>
        </p:nvSpPr>
        <p:spPr bwMode="auto">
          <a:xfrm rot="19230881">
            <a:off x="6649535" y="500106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11</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12</a:t>
            </a:fld>
            <a:endParaRPr lang="en-US" altLang="zh-CN" dirty="0"/>
          </a:p>
        </p:txBody>
      </p:sp>
    </p:spTree>
    <p:extLst>
      <p:ext uri="{BB962C8B-B14F-4D97-AF65-F5344CB8AC3E}">
        <p14:creationId xmlns:p14="http://schemas.microsoft.com/office/powerpoint/2010/main" val="3653843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3589" y="1268760"/>
            <a:ext cx="2620479" cy="2254519"/>
            <a:chOff x="899592" y="1772816"/>
            <a:chExt cx="6991350" cy="1994841"/>
          </a:xfrm>
          <a:effectLst/>
        </p:grpSpPr>
        <p:sp>
          <p:nvSpPr>
            <p:cNvPr id="16"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7"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8"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a:solidFill>
                  <a:srgbClr val="FFFFFF"/>
                </a:solidFill>
                <a:latin typeface="Times New Roman" pitchFamily="18" charset="0"/>
                <a:ea typeface="黑体" pitchFamily="49" charset="-122"/>
                <a:cs typeface="Times New Roman" pitchFamily="18" charset="0"/>
              </a:rPr>
              <a:t>1</a:t>
            </a:r>
            <a:r>
              <a:rPr lang="en-US" altLang="zh-CN" sz="2800" b="1" dirty="0" smtClean="0">
                <a:solidFill>
                  <a:srgbClr val="FFFFFF"/>
                </a:solidFill>
                <a:latin typeface="Times New Roman" pitchFamily="18" charset="0"/>
                <a:ea typeface="黑体" pitchFamily="49" charset="-122"/>
                <a:cs typeface="Times New Roman" pitchFamily="18" charset="0"/>
              </a:rPr>
              <a:t>.</a:t>
            </a:r>
            <a:r>
              <a:rPr lang="zh-CN" altLang="en-US" sz="2800" b="1" dirty="0" smtClean="0">
                <a:solidFill>
                  <a:srgbClr val="FFFFFF"/>
                </a:solidFill>
                <a:latin typeface="Times New Roman" pitchFamily="18" charset="0"/>
                <a:ea typeface="黑体" pitchFamily="49" charset="-122"/>
                <a:cs typeface="Times New Roman" pitchFamily="18" charset="0"/>
              </a:rPr>
              <a:t>面向社区医疗数据的存储管理技术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4" name="Text Box 8"/>
          <p:cNvSpPr txBox="1">
            <a:spLocks noChangeArrowheads="1"/>
          </p:cNvSpPr>
          <p:nvPr/>
        </p:nvSpPr>
        <p:spPr bwMode="gray">
          <a:xfrm>
            <a:off x="805274" y="1442226"/>
            <a:ext cx="2119828" cy="400110"/>
          </a:xfrm>
          <a:prstGeom prst="rect">
            <a:avLst/>
          </a:prstGeom>
          <a:noFill/>
          <a:ln>
            <a:noFill/>
          </a:ln>
          <a:effectLs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数据增长速度快</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
        <p:nvSpPr>
          <p:cNvPr id="39" name="TextBox 38"/>
          <p:cNvSpPr txBox="1"/>
          <p:nvPr/>
        </p:nvSpPr>
        <p:spPr>
          <a:xfrm>
            <a:off x="748229" y="1842336"/>
            <a:ext cx="2160240" cy="1477328"/>
          </a:xfrm>
          <a:prstGeom prst="rect">
            <a:avLst/>
          </a:prstGeom>
          <a:noFill/>
        </p:spPr>
        <p:txBody>
          <a:bodyPr wrap="square" rtlCol="0">
            <a:spAutoFit/>
          </a:bodyPr>
          <a:lstStyle/>
          <a:p>
            <a:r>
              <a:rPr lang="zh-CN" altLang="en-US" dirty="0" smtClean="0"/>
              <a:t>社区医疗的人口基数大，医疗数据来源多样（问诊记录、检查报告、头痛日志）</a:t>
            </a:r>
            <a:endParaRPr lang="zh-CN" altLang="en-US" dirty="0"/>
          </a:p>
        </p:txBody>
      </p:sp>
      <p:sp>
        <p:nvSpPr>
          <p:cNvPr id="13" name="TextBox 12"/>
          <p:cNvSpPr txBox="1"/>
          <p:nvPr/>
        </p:nvSpPr>
        <p:spPr>
          <a:xfrm>
            <a:off x="322640" y="3739303"/>
            <a:ext cx="4474840" cy="1200329"/>
          </a:xfrm>
          <a:prstGeom prst="rect">
            <a:avLst/>
          </a:prstGeom>
          <a:noFill/>
        </p:spPr>
        <p:txBody>
          <a:bodyPr wrap="square" rtlCol="0">
            <a:spAutoFit/>
          </a:bodyPr>
          <a:lstStyle/>
          <a:p>
            <a:r>
              <a:rPr lang="zh-CN" altLang="en-US" dirty="0" smtClean="0"/>
              <a:t>关系数据库</a:t>
            </a:r>
            <a:endParaRPr lang="en-US" altLang="zh-CN" dirty="0" smtClean="0"/>
          </a:p>
          <a:p>
            <a:endParaRPr lang="en-US" altLang="zh-CN" dirty="0"/>
          </a:p>
          <a:p>
            <a:r>
              <a:rPr lang="en-US" altLang="zh-CN" dirty="0" smtClean="0"/>
              <a:t>1.</a:t>
            </a:r>
            <a:r>
              <a:rPr lang="zh-CN" altLang="en-US" dirty="0" smtClean="0"/>
              <a:t>数据模式固定</a:t>
            </a:r>
            <a:r>
              <a:rPr lang="en-US" altLang="zh-CN" dirty="0" smtClean="0"/>
              <a:t>-----</a:t>
            </a:r>
            <a:r>
              <a:rPr lang="zh-CN" altLang="en-US" dirty="0" smtClean="0"/>
              <a:t>字段空缺，空间浪费</a:t>
            </a:r>
            <a:endParaRPr lang="en-US" altLang="zh-CN" dirty="0" smtClean="0"/>
          </a:p>
          <a:p>
            <a:r>
              <a:rPr lang="en-US" altLang="zh-CN" dirty="0" smtClean="0"/>
              <a:t>2.</a:t>
            </a:r>
            <a:r>
              <a:rPr lang="zh-CN" altLang="en-US" dirty="0" smtClean="0"/>
              <a:t>强事务性增加分片难度</a:t>
            </a:r>
            <a:r>
              <a:rPr lang="en-US" altLang="zh-CN" dirty="0" smtClean="0"/>
              <a:t>----</a:t>
            </a:r>
            <a:r>
              <a:rPr lang="zh-CN" altLang="en-US" dirty="0" smtClean="0"/>
              <a:t>水平扩展困难</a:t>
            </a:r>
            <a:endParaRPr lang="en-US" altLang="zh-CN" dirty="0" smtClean="0"/>
          </a:p>
        </p:txBody>
      </p:sp>
      <p:sp>
        <p:nvSpPr>
          <p:cNvPr id="2" name="矩形 1"/>
          <p:cNvSpPr/>
          <p:nvPr/>
        </p:nvSpPr>
        <p:spPr>
          <a:xfrm>
            <a:off x="4806934" y="3739303"/>
            <a:ext cx="4248472" cy="1200329"/>
          </a:xfrm>
          <a:prstGeom prst="rect">
            <a:avLst/>
          </a:prstGeom>
        </p:spPr>
        <p:txBody>
          <a:bodyPr wrap="square">
            <a:spAutoFit/>
          </a:bodyPr>
          <a:lstStyle/>
          <a:p>
            <a:r>
              <a:rPr lang="en-US" altLang="zh-CN" dirty="0" smtClean="0"/>
              <a:t>NoSQL</a:t>
            </a:r>
          </a:p>
          <a:p>
            <a:endParaRPr lang="en-US" altLang="zh-CN" dirty="0" smtClean="0"/>
          </a:p>
          <a:p>
            <a:r>
              <a:rPr lang="en-US" altLang="zh-CN" dirty="0" smtClean="0"/>
              <a:t>1.</a:t>
            </a:r>
            <a:r>
              <a:rPr lang="zh-CN" altLang="en-US" dirty="0"/>
              <a:t>模式</a:t>
            </a:r>
            <a:r>
              <a:rPr lang="zh-CN" altLang="en-US" dirty="0" smtClean="0"/>
              <a:t>自由</a:t>
            </a:r>
            <a:r>
              <a:rPr lang="en-US" altLang="zh-CN" dirty="0" smtClean="0"/>
              <a:t>----</a:t>
            </a:r>
            <a:r>
              <a:rPr lang="zh-CN" altLang="en-US" dirty="0" smtClean="0"/>
              <a:t>适合复杂数据结构</a:t>
            </a:r>
            <a:endParaRPr lang="en-US" altLang="zh-CN" dirty="0" smtClean="0"/>
          </a:p>
          <a:p>
            <a:r>
              <a:rPr lang="en-US" altLang="zh-CN" dirty="0" smtClean="0"/>
              <a:t>2.</a:t>
            </a:r>
            <a:r>
              <a:rPr lang="zh-CN" altLang="en-US" dirty="0" smtClean="0"/>
              <a:t>分布式结构设计</a:t>
            </a:r>
            <a:r>
              <a:rPr lang="en-US" altLang="zh-CN" dirty="0" smtClean="0"/>
              <a:t>----</a:t>
            </a:r>
            <a:r>
              <a:rPr lang="zh-CN" altLang="en-US" dirty="0" smtClean="0"/>
              <a:t>良好</a:t>
            </a:r>
            <a:r>
              <a:rPr lang="zh-CN" altLang="en-US" dirty="0"/>
              <a:t>的水平</a:t>
            </a:r>
            <a:r>
              <a:rPr lang="zh-CN" altLang="en-US" dirty="0" smtClean="0"/>
              <a:t>扩展</a:t>
            </a:r>
            <a:r>
              <a:rPr lang="zh-CN" altLang="en-US" dirty="0"/>
              <a:t>性</a:t>
            </a:r>
          </a:p>
        </p:txBody>
      </p:sp>
      <p:grpSp>
        <p:nvGrpSpPr>
          <p:cNvPr id="19" name="组合 18"/>
          <p:cNvGrpSpPr/>
          <p:nvPr/>
        </p:nvGrpSpPr>
        <p:grpSpPr>
          <a:xfrm>
            <a:off x="3275856" y="1268760"/>
            <a:ext cx="2626061" cy="2167613"/>
            <a:chOff x="918642" y="3781667"/>
            <a:chExt cx="6951902" cy="2167613"/>
          </a:xfrm>
          <a:effectLst/>
        </p:grpSpPr>
        <p:sp>
          <p:nvSpPr>
            <p:cNvPr id="22"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20"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1"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24" name="TextBox 23"/>
          <p:cNvSpPr txBox="1"/>
          <p:nvPr/>
        </p:nvSpPr>
        <p:spPr>
          <a:xfrm>
            <a:off x="3568025" y="1978202"/>
            <a:ext cx="1817265" cy="923330"/>
          </a:xfrm>
          <a:prstGeom prst="rect">
            <a:avLst/>
          </a:prstGeom>
          <a:noFill/>
        </p:spPr>
        <p:txBody>
          <a:bodyPr wrap="square" rtlCol="0">
            <a:spAutoFit/>
          </a:bodyPr>
          <a:lstStyle/>
          <a:p>
            <a:r>
              <a:rPr lang="zh-CN" altLang="en-US" dirty="0" smtClean="0"/>
              <a:t>不同疾病所需的数据在类型和结构上有很大差异</a:t>
            </a:r>
            <a:endParaRPr lang="zh-CN" altLang="en-US" dirty="0"/>
          </a:p>
        </p:txBody>
      </p:sp>
      <p:sp>
        <p:nvSpPr>
          <p:cNvPr id="26" name="Text Box 17"/>
          <p:cNvSpPr txBox="1">
            <a:spLocks noChangeArrowheads="1"/>
          </p:cNvSpPr>
          <p:nvPr/>
        </p:nvSpPr>
        <p:spPr bwMode="gray">
          <a:xfrm>
            <a:off x="3503983" y="1542341"/>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a:t>
            </a:r>
            <a:r>
              <a:rPr lang="zh-CN" altLang="en-US" sz="2000" kern="0" dirty="0" smtClean="0">
                <a:solidFill>
                  <a:srgbClr val="FFFFFF"/>
                </a:solidFill>
                <a:effectLst>
                  <a:outerShdw blurRad="38100" dist="38100" dir="2700000" algn="tl">
                    <a:srgbClr val="000000"/>
                  </a:outerShdw>
                </a:effectLst>
                <a:latin typeface="Arial" pitchFamily="34" charset="0"/>
                <a:ea typeface="宋体" pitchFamily="2" charset="-122"/>
              </a:rPr>
              <a:t>形式多样</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27" name="组合 26"/>
          <p:cNvGrpSpPr/>
          <p:nvPr/>
        </p:nvGrpSpPr>
        <p:grpSpPr>
          <a:xfrm>
            <a:off x="5962486" y="1277146"/>
            <a:ext cx="2690741" cy="2254519"/>
            <a:chOff x="899592" y="1772816"/>
            <a:chExt cx="6991350" cy="1994841"/>
          </a:xfrm>
          <a:solidFill>
            <a:schemeClr val="accent6">
              <a:lumMod val="60000"/>
              <a:lumOff val="40000"/>
            </a:schemeClr>
          </a:solidFill>
          <a:effectLst/>
        </p:grpSpPr>
        <p:sp>
          <p:nvSpPr>
            <p:cNvPr id="2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w="0">
              <a:noFill/>
              <a:prstDash val="solid"/>
              <a:round/>
              <a:headEnd/>
              <a:tailEnd/>
            </a:ln>
            <a:extLst/>
          </p:spPr>
          <p:txBody>
            <a:bodyPr/>
            <a:lstStyle/>
            <a:p>
              <a:pPr algn="ctr">
                <a:lnSpc>
                  <a:spcPts val="2800"/>
                </a:lnSpc>
              </a:pPr>
              <a:endParaRPr lang="zh-CN" altLang="en-US" sz="900"/>
            </a:p>
          </p:txBody>
        </p:sp>
        <p:sp>
          <p:nvSpPr>
            <p:cNvPr id="2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30"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31" name="TextBox 30"/>
          <p:cNvSpPr txBox="1"/>
          <p:nvPr/>
        </p:nvSpPr>
        <p:spPr>
          <a:xfrm>
            <a:off x="6287837" y="1984708"/>
            <a:ext cx="1979062" cy="923330"/>
          </a:xfrm>
          <a:prstGeom prst="rect">
            <a:avLst/>
          </a:prstGeom>
          <a:noFill/>
        </p:spPr>
        <p:txBody>
          <a:bodyPr wrap="square" rtlCol="0">
            <a:spAutoFit/>
          </a:bodyPr>
          <a:lstStyle/>
          <a:p>
            <a:r>
              <a:rPr lang="zh-CN" altLang="en-US" dirty="0" smtClean="0"/>
              <a:t>系统覆盖社区范围广、疾病种类多样</a:t>
            </a:r>
            <a:endParaRPr lang="zh-CN" altLang="en-US" dirty="0"/>
          </a:p>
        </p:txBody>
      </p:sp>
      <p:sp>
        <p:nvSpPr>
          <p:cNvPr id="32" name="TextBox 31"/>
          <p:cNvSpPr txBox="1"/>
          <p:nvPr/>
        </p:nvSpPr>
        <p:spPr>
          <a:xfrm>
            <a:off x="6264622" y="1480786"/>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eaLnBrk="0" fontAlgn="auto" hangingPunct="0">
              <a:lnSpc>
                <a:spcPct val="100000"/>
              </a:lnSpc>
              <a:spcBef>
                <a:spcPts val="0"/>
              </a:spcBef>
              <a:spcAft>
                <a:spcPts val="0"/>
              </a:spcAft>
              <a:buClrTx/>
              <a:buSzTx/>
              <a:buFontTx/>
              <a:buNone/>
              <a:tabLst/>
              <a:defRPr sz="2800" b="0" kern="0">
                <a:solidFill>
                  <a:srgbClr val="FFFFFF"/>
                </a:solidFill>
                <a:effectLst>
                  <a:outerShdw blurRad="38100" dist="38100" dir="2700000" algn="tl">
                    <a:srgbClr val="000000"/>
                  </a:outerShdw>
                </a:effectLst>
                <a:latin typeface="Arial" pitchFamily="34" charset="0"/>
                <a:ea typeface="宋体" pitchFamily="2" charset="-122"/>
              </a:defRPr>
            </a:lvl1pPr>
          </a:lstStyle>
          <a:p>
            <a:r>
              <a:rPr lang="zh-CN" altLang="en-US" sz="2000" dirty="0"/>
              <a:t>数据存储量大</a:t>
            </a:r>
          </a:p>
        </p:txBody>
      </p:sp>
    </p:spTree>
    <p:extLst>
      <p:ext uri="{BB962C8B-B14F-4D97-AF65-F5344CB8AC3E}">
        <p14:creationId xmlns:p14="http://schemas.microsoft.com/office/powerpoint/2010/main" val="1007331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3256825" y="1916832"/>
            <a:ext cx="3672408" cy="25121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dirty="0" smtClean="0">
              <a:solidFill>
                <a:srgbClr val="000000"/>
              </a:solidFill>
              <a:latin typeface="Arial" charset="0"/>
            </a:endParaRPr>
          </a:p>
        </p:txBody>
      </p:sp>
      <p:sp>
        <p:nvSpPr>
          <p:cNvPr id="2" name="椭圆 1"/>
          <p:cNvSpPr/>
          <p:nvPr/>
        </p:nvSpPr>
        <p:spPr bwMode="auto">
          <a:xfrm>
            <a:off x="3015941" y="4725144"/>
            <a:ext cx="3058219" cy="1538740"/>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3059832" y="5067187"/>
            <a:ext cx="1458290" cy="92217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4565471" y="5054290"/>
            <a:ext cx="1440431" cy="96247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3117950" y="5388748"/>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3791007" y="5475964"/>
            <a:ext cx="589419" cy="363866"/>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4692855" y="5386249"/>
            <a:ext cx="1164458" cy="630511"/>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4696287" y="5475963"/>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3850985" y="4791668"/>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3208198" y="5475964"/>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3094318" y="5186737"/>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3767926" y="5519493"/>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5355831" y="5566167"/>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4746159" y="5533007"/>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4661784" y="5166821"/>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pic>
        <p:nvPicPr>
          <p:cNvPr id="27" name="Picture 2" descr="D:\毕设\pictrute\dat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611" y="1853016"/>
            <a:ext cx="2009979" cy="14405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箭头连接符 29"/>
          <p:cNvCxnSpPr/>
          <p:nvPr/>
        </p:nvCxnSpPr>
        <p:spPr bwMode="auto">
          <a:xfrm flipH="1" flipV="1">
            <a:off x="4426125" y="4022393"/>
            <a:ext cx="584990" cy="148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直接箭头连接符 30"/>
          <p:cNvCxnSpPr/>
          <p:nvPr/>
        </p:nvCxnSpPr>
        <p:spPr bwMode="auto">
          <a:xfrm flipH="1">
            <a:off x="4427216" y="2772378"/>
            <a:ext cx="545774" cy="147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矩形 32"/>
          <p:cNvSpPr/>
          <p:nvPr/>
        </p:nvSpPr>
        <p:spPr bwMode="auto">
          <a:xfrm>
            <a:off x="5002367" y="3570900"/>
            <a:ext cx="703718" cy="7279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0" name="TextBox 57349"/>
          <p:cNvSpPr txBox="1"/>
          <p:nvPr/>
        </p:nvSpPr>
        <p:spPr>
          <a:xfrm>
            <a:off x="772386" y="1412776"/>
            <a:ext cx="1811714" cy="369332"/>
          </a:xfrm>
          <a:prstGeom prst="rect">
            <a:avLst/>
          </a:prstGeom>
          <a:noFill/>
        </p:spPr>
        <p:txBody>
          <a:bodyPr wrap="none" lIns="91440" tIns="45720" rIns="91440" bIns="45720">
            <a:spAutoFit/>
          </a:bodyPr>
          <a:lstStyle>
            <a:defPPr>
              <a:defRPr lang="zh-CN"/>
            </a:defPPr>
            <a:lvl1pPr algn="ctr">
              <a:defRPr b="1">
                <a:ln w="1905"/>
                <a:solidFill>
                  <a:srgbClr val="0070C0"/>
                </a:solidFill>
                <a:effectLst>
                  <a:innerShdw blurRad="69850" dist="43180" dir="5400000">
                    <a:srgbClr val="000000">
                      <a:alpha val="65000"/>
                    </a:srgbClr>
                  </a:innerShdw>
                </a:effectLst>
              </a:defRPr>
            </a:lvl1pPr>
          </a:lstStyle>
          <a:p>
            <a:r>
              <a:rPr lang="zh-CN" altLang="en-US" dirty="0" smtClean="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关系型数据</a:t>
            </a:r>
            <a:r>
              <a:rPr lang="zh-CN" altLang="en-US" dirty="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表达</a:t>
            </a: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数据存储模式设计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流程图: 过程 20"/>
          <p:cNvSpPr/>
          <p:nvPr/>
        </p:nvSpPr>
        <p:spPr bwMode="auto">
          <a:xfrm>
            <a:off x="3707904" y="2304949"/>
            <a:ext cx="721235" cy="1910351"/>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4" name="流程图: 过程 23"/>
          <p:cNvSpPr/>
          <p:nvPr/>
        </p:nvSpPr>
        <p:spPr bwMode="auto">
          <a:xfrm>
            <a:off x="3707904" y="2316477"/>
            <a:ext cx="718221" cy="29792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0" name="TextBox 39"/>
          <p:cNvSpPr txBox="1"/>
          <p:nvPr/>
        </p:nvSpPr>
        <p:spPr>
          <a:xfrm>
            <a:off x="3742542" y="2326939"/>
            <a:ext cx="710836" cy="276999"/>
          </a:xfrm>
          <a:prstGeom prst="rect">
            <a:avLst/>
          </a:prstGeom>
          <a:noFill/>
        </p:spPr>
        <p:txBody>
          <a:bodyPr wrap="square" rtlCol="0">
            <a:spAutoFit/>
          </a:bodyPr>
          <a:lstStyle/>
          <a:p>
            <a:r>
              <a:rPr lang="zh-CN" altLang="en-US" sz="1200" dirty="0" smtClean="0"/>
              <a:t>病人类</a:t>
            </a:r>
            <a:endParaRPr lang="zh-CN" altLang="en-US" sz="1200" dirty="0"/>
          </a:p>
        </p:txBody>
      </p:sp>
      <p:sp>
        <p:nvSpPr>
          <p:cNvPr id="25" name="流程图: 过程 24"/>
          <p:cNvSpPr/>
          <p:nvPr/>
        </p:nvSpPr>
        <p:spPr bwMode="auto">
          <a:xfrm>
            <a:off x="4964368" y="2362643"/>
            <a:ext cx="624867" cy="61394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6" name="流程图: 过程 25"/>
          <p:cNvSpPr/>
          <p:nvPr/>
        </p:nvSpPr>
        <p:spPr bwMode="auto">
          <a:xfrm>
            <a:off x="4972990" y="2373748"/>
            <a:ext cx="616245" cy="268665"/>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3" name="TextBox 42"/>
          <p:cNvSpPr txBox="1"/>
          <p:nvPr/>
        </p:nvSpPr>
        <p:spPr>
          <a:xfrm>
            <a:off x="4951315" y="2367752"/>
            <a:ext cx="687121" cy="261610"/>
          </a:xfrm>
          <a:prstGeom prst="rect">
            <a:avLst/>
          </a:prstGeom>
          <a:noFill/>
        </p:spPr>
        <p:txBody>
          <a:bodyPr wrap="square" rtlCol="0">
            <a:spAutoFit/>
          </a:bodyPr>
          <a:lstStyle/>
          <a:p>
            <a:r>
              <a:rPr lang="zh-CN" altLang="en-US" sz="1100" dirty="0" smtClean="0"/>
              <a:t>病史类</a:t>
            </a:r>
            <a:endParaRPr lang="zh-CN" altLang="en-US" sz="1100" dirty="0"/>
          </a:p>
        </p:txBody>
      </p:sp>
      <p:sp>
        <p:nvSpPr>
          <p:cNvPr id="57348" name="流程图: 过程 57347"/>
          <p:cNvSpPr/>
          <p:nvPr/>
        </p:nvSpPr>
        <p:spPr bwMode="auto">
          <a:xfrm>
            <a:off x="5002366" y="3570900"/>
            <a:ext cx="703718" cy="36396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1" name="TextBox 57350"/>
          <p:cNvSpPr txBox="1"/>
          <p:nvPr/>
        </p:nvSpPr>
        <p:spPr>
          <a:xfrm>
            <a:off x="4993682" y="3549437"/>
            <a:ext cx="806926" cy="430887"/>
          </a:xfrm>
          <a:prstGeom prst="rect">
            <a:avLst/>
          </a:prstGeom>
          <a:noFill/>
        </p:spPr>
        <p:txBody>
          <a:bodyPr wrap="square" rtlCol="0">
            <a:spAutoFit/>
          </a:bodyPr>
          <a:lstStyle/>
          <a:p>
            <a:r>
              <a:rPr lang="zh-CN" altLang="en-US" sz="1100" dirty="0" smtClean="0"/>
              <a:t>问诊</a:t>
            </a:r>
            <a:endParaRPr lang="en-US" altLang="zh-CN" sz="1100" dirty="0" smtClean="0"/>
          </a:p>
          <a:p>
            <a:r>
              <a:rPr lang="zh-CN" altLang="en-US" sz="1100" dirty="0" smtClean="0"/>
              <a:t>信息类</a:t>
            </a:r>
            <a:endParaRPr lang="zh-CN" altLang="en-US" sz="1100" dirty="0"/>
          </a:p>
        </p:txBody>
      </p:sp>
      <p:sp>
        <p:nvSpPr>
          <p:cNvPr id="57353" name="左大括号 57352"/>
          <p:cNvSpPr/>
          <p:nvPr/>
        </p:nvSpPr>
        <p:spPr bwMode="auto">
          <a:xfrm>
            <a:off x="5676796" y="2235249"/>
            <a:ext cx="259758" cy="69543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0" name="左大括号 49"/>
          <p:cNvSpPr/>
          <p:nvPr/>
        </p:nvSpPr>
        <p:spPr bwMode="auto">
          <a:xfrm>
            <a:off x="5710915" y="3201428"/>
            <a:ext cx="259758" cy="1147518"/>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4" name="圆角矩形 57353"/>
          <p:cNvSpPr/>
          <p:nvPr/>
        </p:nvSpPr>
        <p:spPr bwMode="auto">
          <a:xfrm>
            <a:off x="5969072" y="2077497"/>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5" name="TextBox 57354"/>
          <p:cNvSpPr txBox="1"/>
          <p:nvPr/>
        </p:nvSpPr>
        <p:spPr>
          <a:xfrm>
            <a:off x="6054728" y="2090753"/>
            <a:ext cx="720080" cy="276999"/>
          </a:xfrm>
          <a:prstGeom prst="rect">
            <a:avLst/>
          </a:prstGeom>
          <a:noFill/>
        </p:spPr>
        <p:txBody>
          <a:bodyPr wrap="square" rtlCol="0">
            <a:spAutoFit/>
          </a:bodyPr>
          <a:lstStyle/>
          <a:p>
            <a:r>
              <a:rPr lang="zh-CN" altLang="en-US" sz="1200" dirty="0" smtClean="0"/>
              <a:t>个人史</a:t>
            </a:r>
            <a:endParaRPr lang="zh-CN" altLang="en-US" sz="1200" dirty="0"/>
          </a:p>
        </p:txBody>
      </p:sp>
      <p:sp>
        <p:nvSpPr>
          <p:cNvPr id="54" name="圆角矩形 53"/>
          <p:cNvSpPr/>
          <p:nvPr/>
        </p:nvSpPr>
        <p:spPr bwMode="auto">
          <a:xfrm>
            <a:off x="5957729" y="2642413"/>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5" name="TextBox 54"/>
          <p:cNvSpPr txBox="1"/>
          <p:nvPr/>
        </p:nvSpPr>
        <p:spPr>
          <a:xfrm>
            <a:off x="5994053" y="2681200"/>
            <a:ext cx="720080" cy="276999"/>
          </a:xfrm>
          <a:prstGeom prst="rect">
            <a:avLst/>
          </a:prstGeom>
          <a:noFill/>
        </p:spPr>
        <p:txBody>
          <a:bodyPr wrap="square" rtlCol="0">
            <a:spAutoFit/>
          </a:bodyPr>
          <a:lstStyle/>
          <a:p>
            <a:r>
              <a:rPr lang="zh-CN" altLang="en-US" sz="1200" dirty="0"/>
              <a:t>家族</a:t>
            </a:r>
            <a:r>
              <a:rPr lang="zh-CN" altLang="en-US" sz="1200" dirty="0" smtClean="0"/>
              <a:t>史</a:t>
            </a:r>
            <a:endParaRPr lang="zh-CN" altLang="en-US" sz="1200" dirty="0"/>
          </a:p>
        </p:txBody>
      </p:sp>
      <p:sp>
        <p:nvSpPr>
          <p:cNvPr id="57" name="圆角矩形 56"/>
          <p:cNvSpPr/>
          <p:nvPr/>
        </p:nvSpPr>
        <p:spPr bwMode="auto">
          <a:xfrm>
            <a:off x="6051151" y="3110863"/>
            <a:ext cx="61889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8" name="TextBox 57"/>
          <p:cNvSpPr txBox="1"/>
          <p:nvPr/>
        </p:nvSpPr>
        <p:spPr>
          <a:xfrm>
            <a:off x="6112146" y="3134805"/>
            <a:ext cx="720080" cy="276999"/>
          </a:xfrm>
          <a:prstGeom prst="rect">
            <a:avLst/>
          </a:prstGeom>
          <a:noFill/>
        </p:spPr>
        <p:txBody>
          <a:bodyPr wrap="square" rtlCol="0">
            <a:spAutoFit/>
          </a:bodyPr>
          <a:lstStyle/>
          <a:p>
            <a:r>
              <a:rPr lang="zh-CN" altLang="en-US" sz="1200" dirty="0"/>
              <a:t>观察</a:t>
            </a:r>
          </a:p>
        </p:txBody>
      </p:sp>
      <p:sp>
        <p:nvSpPr>
          <p:cNvPr id="59" name="圆角矩形 58"/>
          <p:cNvSpPr/>
          <p:nvPr/>
        </p:nvSpPr>
        <p:spPr bwMode="auto">
          <a:xfrm>
            <a:off x="6043385" y="3587879"/>
            <a:ext cx="71382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6" name="TextBox 57355"/>
          <p:cNvSpPr txBox="1"/>
          <p:nvPr/>
        </p:nvSpPr>
        <p:spPr>
          <a:xfrm>
            <a:off x="6045316" y="3626382"/>
            <a:ext cx="808055" cy="276999"/>
          </a:xfrm>
          <a:prstGeom prst="rect">
            <a:avLst/>
          </a:prstGeom>
          <a:noFill/>
        </p:spPr>
        <p:txBody>
          <a:bodyPr wrap="square" rtlCol="0">
            <a:spAutoFit/>
          </a:bodyPr>
          <a:lstStyle/>
          <a:p>
            <a:r>
              <a:rPr lang="zh-CN" altLang="en-US" sz="1200" dirty="0" smtClean="0"/>
              <a:t>诊疗结论</a:t>
            </a:r>
            <a:endParaRPr lang="zh-CN" altLang="en-US" sz="1200" dirty="0"/>
          </a:p>
        </p:txBody>
      </p:sp>
      <p:sp>
        <p:nvSpPr>
          <p:cNvPr id="57357" name="圆角矩形 57356"/>
          <p:cNvSpPr/>
          <p:nvPr/>
        </p:nvSpPr>
        <p:spPr bwMode="auto">
          <a:xfrm>
            <a:off x="6009571" y="4029805"/>
            <a:ext cx="753894" cy="358315"/>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58" name="TextBox 57357"/>
          <p:cNvSpPr txBox="1"/>
          <p:nvPr/>
        </p:nvSpPr>
        <p:spPr>
          <a:xfrm>
            <a:off x="6009571" y="4070462"/>
            <a:ext cx="925231" cy="276999"/>
          </a:xfrm>
          <a:prstGeom prst="rect">
            <a:avLst/>
          </a:prstGeom>
          <a:noFill/>
        </p:spPr>
        <p:txBody>
          <a:bodyPr wrap="square" rtlCol="0">
            <a:spAutoFit/>
          </a:bodyPr>
          <a:lstStyle/>
          <a:p>
            <a:r>
              <a:rPr lang="zh-CN" altLang="en-US" sz="1200" dirty="0" smtClean="0"/>
              <a:t>诊疗方案</a:t>
            </a:r>
            <a:endParaRPr lang="zh-CN" altLang="en-US" sz="1200" dirty="0"/>
          </a:p>
        </p:txBody>
      </p:sp>
      <p:sp>
        <p:nvSpPr>
          <p:cNvPr id="63" name="AutoShape 105"/>
          <p:cNvSpPr>
            <a:spLocks noChangeArrowheads="1"/>
          </p:cNvSpPr>
          <p:nvPr/>
        </p:nvSpPr>
        <p:spPr bwMode="auto">
          <a:xfrm>
            <a:off x="7430707" y="2403043"/>
            <a:ext cx="1111718" cy="1904039"/>
          </a:xfrm>
          <a:prstGeom prst="wedgeRoundRectCallout">
            <a:avLst>
              <a:gd name="adj1" fmla="val -124258"/>
              <a:gd name="adj2" fmla="val -6146"/>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64" name="TextBox 57363"/>
          <p:cNvSpPr txBox="1"/>
          <p:nvPr/>
        </p:nvSpPr>
        <p:spPr>
          <a:xfrm>
            <a:off x="4478109" y="2020439"/>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57365" name="TextBox 57364"/>
          <p:cNvSpPr txBox="1"/>
          <p:nvPr/>
        </p:nvSpPr>
        <p:spPr>
          <a:xfrm>
            <a:off x="5469109" y="2043339"/>
            <a:ext cx="488620" cy="261610"/>
          </a:xfrm>
          <a:prstGeom prst="rect">
            <a:avLst/>
          </a:prstGeom>
          <a:noFill/>
        </p:spPr>
        <p:txBody>
          <a:bodyPr wrap="square" rtlCol="0">
            <a:spAutoFit/>
          </a:bodyPr>
          <a:lstStyle/>
          <a:p>
            <a:r>
              <a:rPr lang="zh-CN" altLang="en-US" sz="1100" dirty="0" smtClean="0"/>
              <a:t>嵌入</a:t>
            </a:r>
            <a:endParaRPr lang="zh-CN" altLang="en-US" sz="1100" dirty="0"/>
          </a:p>
        </p:txBody>
      </p:sp>
      <p:sp>
        <p:nvSpPr>
          <p:cNvPr id="56" name="TextBox 55"/>
          <p:cNvSpPr txBox="1"/>
          <p:nvPr/>
        </p:nvSpPr>
        <p:spPr>
          <a:xfrm rot="16200000">
            <a:off x="6185432" y="2397281"/>
            <a:ext cx="298757" cy="369332"/>
          </a:xfrm>
          <a:prstGeom prst="rect">
            <a:avLst/>
          </a:prstGeom>
          <a:noFill/>
        </p:spPr>
        <p:txBody>
          <a:bodyPr wrap="square" rtlCol="0">
            <a:spAutoFit/>
          </a:bodyPr>
          <a:lstStyle/>
          <a:p>
            <a:r>
              <a:rPr lang="en-US" altLang="zh-CN" dirty="0" smtClean="0"/>
              <a:t>…</a:t>
            </a:r>
            <a:endParaRPr lang="zh-CN" altLang="en-US" dirty="0"/>
          </a:p>
        </p:txBody>
      </p:sp>
      <p:pic>
        <p:nvPicPr>
          <p:cNvPr id="5121" name="Picture 1" descr="C:\Users\FGJ\AppData\Roaming\Tencent\Users\794460205\QQ\WinTemp\RichOle\I@FNOW_G29M0_@CN~Z)HQ@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324" y="3457637"/>
            <a:ext cx="1539265" cy="16823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40618" y="1412776"/>
            <a:ext cx="1933542" cy="369332"/>
          </a:xfrm>
          <a:prstGeom prst="rect">
            <a:avLst/>
          </a:prstGeom>
          <a:noFill/>
        </p:spPr>
        <p:txBody>
          <a:bodyPr wrap="none" lIns="91440" tIns="45720" rIns="91440" bIns="45720">
            <a:spAutoFit/>
          </a:bodyPr>
          <a:lstStyle>
            <a:defPPr>
              <a:defRPr lang="zh-CN"/>
            </a:defPPr>
            <a:lvl1pPr algn="ct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en-US" altLang="zh-CN" dirty="0" err="1">
                <a:latin typeface="+mn-ea"/>
              </a:rPr>
              <a:t>MongoDB</a:t>
            </a:r>
            <a:r>
              <a:rPr lang="zh-CN" altLang="en-US" dirty="0">
                <a:latin typeface="+mn-ea"/>
              </a:rPr>
              <a:t>数据表达</a:t>
            </a:r>
          </a:p>
        </p:txBody>
      </p:sp>
      <p:pic>
        <p:nvPicPr>
          <p:cNvPr id="2051" name="Picture 3" descr="C:\Users\FGJ\AppData\Roaming\Tencent\Users\794460205\QQ\WinTemp\RichOle\L{HMEAIP1}Q26$Q9VE2Y5]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2526839"/>
            <a:ext cx="857432" cy="1629123"/>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6653348" y="4618598"/>
            <a:ext cx="2101422" cy="1471684"/>
          </a:xfrm>
          <a:prstGeom prst="wedgeRoundRectCallout">
            <a:avLst>
              <a:gd name="adj1" fmla="val -52562"/>
              <a:gd name="adj2" fmla="val -141530"/>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9413" y="4841439"/>
            <a:ext cx="1929292" cy="108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6423516" y="2141248"/>
            <a:ext cx="980786" cy="174238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5.</a:t>
            </a:r>
            <a:r>
              <a:rPr lang="zh-CN" altLang="en-US" sz="2800" b="1" dirty="0" smtClean="0">
                <a:solidFill>
                  <a:srgbClr val="FFFFFF"/>
                </a:solidFill>
                <a:latin typeface="Times New Roman" pitchFamily="18" charset="0"/>
                <a:ea typeface="黑体" pitchFamily="49" charset="-122"/>
                <a:cs typeface="Times New Roman" pitchFamily="18" charset="0"/>
              </a:rPr>
              <a:t>人机接口模块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57200" y="1281156"/>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数据录入展示组件</a:t>
            </a:r>
            <a:endParaRPr lang="zh-CN" altLang="en-US" dirty="0"/>
          </a:p>
        </p:txBody>
      </p:sp>
      <p:sp>
        <p:nvSpPr>
          <p:cNvPr id="16" name="圆角矩形 15"/>
          <p:cNvSpPr/>
          <p:nvPr/>
        </p:nvSpPr>
        <p:spPr bwMode="auto">
          <a:xfrm>
            <a:off x="3273853" y="1990886"/>
            <a:ext cx="2130380" cy="1892750"/>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右箭头 16"/>
          <p:cNvSpPr/>
          <p:nvPr/>
        </p:nvSpPr>
        <p:spPr bwMode="auto">
          <a:xfrm>
            <a:off x="2340919" y="2354453"/>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10800000">
            <a:off x="4083277" y="2846336"/>
            <a:ext cx="711256" cy="3600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518" y="2310184"/>
            <a:ext cx="776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bwMode="auto">
          <a:xfrm>
            <a:off x="3487638" y="2202673"/>
            <a:ext cx="570672" cy="115985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0" name="TextBox 19"/>
          <p:cNvSpPr txBox="1"/>
          <p:nvPr/>
        </p:nvSpPr>
        <p:spPr>
          <a:xfrm>
            <a:off x="6746228" y="2535601"/>
            <a:ext cx="432048" cy="923330"/>
          </a:xfrm>
          <a:prstGeom prst="rect">
            <a:avLst/>
          </a:prstGeom>
          <a:noFill/>
        </p:spPr>
        <p:txBody>
          <a:bodyPr wrap="square" rtlCol="0">
            <a:spAutoFit/>
          </a:bodyPr>
          <a:lstStyle/>
          <a:p>
            <a:r>
              <a:rPr lang="zh-CN" altLang="en-US" dirty="0" smtClean="0"/>
              <a:t>服务端</a:t>
            </a:r>
            <a:endParaRPr lang="zh-CN" altLang="en-US" dirty="0"/>
          </a:p>
        </p:txBody>
      </p:sp>
      <p:sp>
        <p:nvSpPr>
          <p:cNvPr id="29" name="右箭头 28"/>
          <p:cNvSpPr/>
          <p:nvPr/>
        </p:nvSpPr>
        <p:spPr bwMode="auto">
          <a:xfrm rot="10800000">
            <a:off x="5400304" y="2985917"/>
            <a:ext cx="1023211" cy="33242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1" name="TextBox 20"/>
          <p:cNvSpPr txBox="1"/>
          <p:nvPr/>
        </p:nvSpPr>
        <p:spPr>
          <a:xfrm>
            <a:off x="853959" y="2349807"/>
            <a:ext cx="1354857" cy="369332"/>
          </a:xfrm>
          <a:prstGeom prst="rect">
            <a:avLst/>
          </a:prstGeom>
          <a:noFill/>
        </p:spPr>
        <p:txBody>
          <a:bodyPr wrap="square" rtlCol="0">
            <a:spAutoFit/>
          </a:bodyPr>
          <a:lstStyle/>
          <a:p>
            <a:r>
              <a:rPr lang="zh-CN" altLang="en-US" dirty="0" smtClean="0"/>
              <a:t>输入数据</a:t>
            </a:r>
            <a:endParaRPr lang="zh-CN" altLang="en-US" dirty="0"/>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133" y="44324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562118"/>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08" y="44778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608284"/>
            <a:ext cx="2043515" cy="646331"/>
          </a:xfrm>
          <a:prstGeom prst="rect">
            <a:avLst/>
          </a:prstGeom>
          <a:noFill/>
        </p:spPr>
        <p:txBody>
          <a:bodyPr wrap="square" rtlCol="0">
            <a:spAutoFit/>
          </a:bodyPr>
          <a:lstStyle/>
          <a:p>
            <a:r>
              <a:rPr lang="zh-CN" altLang="en-US" dirty="0" smtClean="0"/>
              <a:t>使用工具设计诊断流程界面</a:t>
            </a:r>
            <a:endParaRPr lang="zh-CN" altLang="en-US" dirty="0"/>
          </a:p>
        </p:txBody>
      </p:sp>
      <p:sp>
        <p:nvSpPr>
          <p:cNvPr id="30" name="TextBox 29"/>
          <p:cNvSpPr txBox="1"/>
          <p:nvPr/>
        </p:nvSpPr>
        <p:spPr>
          <a:xfrm>
            <a:off x="6806725" y="5547349"/>
            <a:ext cx="1656184" cy="923330"/>
          </a:xfrm>
          <a:prstGeom prst="rect">
            <a:avLst/>
          </a:prstGeom>
          <a:noFill/>
        </p:spPr>
        <p:txBody>
          <a:bodyPr wrap="square" rtlCol="0">
            <a:spAutoFit/>
          </a:bodyPr>
          <a:lstStyle/>
          <a:p>
            <a:r>
              <a:rPr lang="zh-CN" altLang="en-US" dirty="0" smtClean="0"/>
              <a:t>系统调用组件打开文件展示界面</a:t>
            </a:r>
            <a:endParaRPr lang="zh-CN" altLang="en-US" dirty="0"/>
          </a:p>
        </p:txBody>
      </p:sp>
      <p:pic>
        <p:nvPicPr>
          <p:cNvPr id="31" name="Picture 4" descr="D:\basic tool\QQ\文档\794460205\Image\XFA]N@570W_3WUP2V{1(YJ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4973" y="4328054"/>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999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736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右箭头 37"/>
          <p:cNvSpPr/>
          <p:nvPr/>
        </p:nvSpPr>
        <p:spPr bwMode="auto">
          <a:xfrm rot="10800000">
            <a:off x="2431199" y="3030110"/>
            <a:ext cx="842653" cy="360041"/>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1" name="TextBox 10"/>
          <p:cNvSpPr txBox="1"/>
          <p:nvPr/>
        </p:nvSpPr>
        <p:spPr>
          <a:xfrm>
            <a:off x="853959" y="3065228"/>
            <a:ext cx="1389621" cy="369332"/>
          </a:xfrm>
          <a:prstGeom prst="rect">
            <a:avLst/>
          </a:prstGeom>
          <a:noFill/>
        </p:spPr>
        <p:txBody>
          <a:bodyPr wrap="square" rtlCol="0">
            <a:spAutoFit/>
          </a:bodyPr>
          <a:lstStyle/>
          <a:p>
            <a:r>
              <a:rPr lang="zh-CN" altLang="en-US" dirty="0" smtClean="0"/>
              <a:t>数据展示</a:t>
            </a:r>
            <a:endParaRPr lang="zh-CN" altLang="en-US" dirty="0"/>
          </a:p>
        </p:txBody>
      </p:sp>
      <p:sp>
        <p:nvSpPr>
          <p:cNvPr id="34" name="TextBox 12"/>
          <p:cNvSpPr txBox="1"/>
          <p:nvPr/>
        </p:nvSpPr>
        <p:spPr>
          <a:xfrm>
            <a:off x="3576856" y="2434524"/>
            <a:ext cx="312066" cy="646331"/>
          </a:xfrm>
          <a:prstGeom prst="rect">
            <a:avLst/>
          </a:prstGeom>
          <a:noFill/>
        </p:spPr>
        <p:txBody>
          <a:bodyPr wrap="square" rtlCol="0">
            <a:spAutoFit/>
          </a:bodyPr>
          <a:lstStyle/>
          <a:p>
            <a:r>
              <a:rPr lang="zh-CN" altLang="en-US" dirty="0" smtClean="0"/>
              <a:t>组件</a:t>
            </a:r>
            <a:endParaRPr lang="zh-CN" altLang="en-US" dirty="0"/>
          </a:p>
        </p:txBody>
      </p:sp>
      <p:sp>
        <p:nvSpPr>
          <p:cNvPr id="35" name="圆角矩形 34"/>
          <p:cNvSpPr/>
          <p:nvPr/>
        </p:nvSpPr>
        <p:spPr bwMode="auto">
          <a:xfrm>
            <a:off x="4510402" y="2229576"/>
            <a:ext cx="607515" cy="1076337"/>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36" name="TextBox 12"/>
          <p:cNvSpPr txBox="1"/>
          <p:nvPr/>
        </p:nvSpPr>
        <p:spPr>
          <a:xfrm>
            <a:off x="4486666" y="2326564"/>
            <a:ext cx="686842" cy="923330"/>
          </a:xfrm>
          <a:prstGeom prst="rect">
            <a:avLst/>
          </a:prstGeom>
          <a:noFill/>
        </p:spPr>
        <p:txBody>
          <a:bodyPr wrap="square" rtlCol="0">
            <a:spAutoFit/>
          </a:bodyPr>
          <a:lstStyle/>
          <a:p>
            <a:r>
              <a:rPr lang="zh-CN" altLang="en-US" dirty="0" smtClean="0"/>
              <a:t>数据交互接口</a:t>
            </a:r>
            <a:endParaRPr lang="zh-CN" altLang="en-US" dirty="0"/>
          </a:p>
        </p:txBody>
      </p:sp>
      <p:sp>
        <p:nvSpPr>
          <p:cNvPr id="2" name="文本框 1"/>
          <p:cNvSpPr txBox="1"/>
          <p:nvPr/>
        </p:nvSpPr>
        <p:spPr>
          <a:xfrm>
            <a:off x="3924476" y="3458931"/>
            <a:ext cx="905611" cy="369332"/>
          </a:xfrm>
          <a:prstGeom prst="rect">
            <a:avLst/>
          </a:prstGeom>
          <a:noFill/>
        </p:spPr>
        <p:txBody>
          <a:bodyPr wrap="square" rtlCol="0">
            <a:spAutoFit/>
          </a:bodyPr>
          <a:lstStyle/>
          <a:p>
            <a:r>
              <a:rPr lang="zh-CN" altLang="en-US" dirty="0" smtClean="0"/>
              <a:t>客户端</a:t>
            </a:r>
            <a:endParaRPr lang="zh-CN" altLang="en-US" dirty="0"/>
          </a:p>
        </p:txBody>
      </p:sp>
      <p:sp>
        <p:nvSpPr>
          <p:cNvPr id="37" name="右箭头 36"/>
          <p:cNvSpPr/>
          <p:nvPr/>
        </p:nvSpPr>
        <p:spPr bwMode="auto">
          <a:xfrm>
            <a:off x="4384902" y="48509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216" y="47736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638061"/>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sp>
        <p:nvSpPr>
          <p:cNvPr id="40" name="右箭头 39"/>
          <p:cNvSpPr/>
          <p:nvPr/>
        </p:nvSpPr>
        <p:spPr bwMode="auto">
          <a:xfrm>
            <a:off x="5400305" y="2372885"/>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82648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推理引擎接口</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9"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222" y="3679876"/>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154" y="3722482"/>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474" y="3686469"/>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21989" y="3779817"/>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12"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65" y="4631762"/>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419872" y="4797152"/>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5122"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539" y="1844824"/>
            <a:ext cx="1750316" cy="152854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1859" y="1844823"/>
            <a:ext cx="2335624" cy="1528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18622" y="1287372"/>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 name="TextBox 2"/>
          <p:cNvSpPr txBox="1"/>
          <p:nvPr/>
        </p:nvSpPr>
        <p:spPr>
          <a:xfrm>
            <a:off x="4816246" y="1330639"/>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5" name="TextBox 4"/>
          <p:cNvSpPr txBox="1"/>
          <p:nvPr/>
        </p:nvSpPr>
        <p:spPr>
          <a:xfrm>
            <a:off x="7207336" y="1410483"/>
            <a:ext cx="1224136" cy="307777"/>
          </a:xfrm>
          <a:prstGeom prst="rect">
            <a:avLst/>
          </a:prstGeom>
          <a:noFill/>
        </p:spPr>
        <p:txBody>
          <a:bodyPr wrap="square" rtlCol="0">
            <a:spAutoFit/>
          </a:bodyPr>
          <a:lstStyle/>
          <a:p>
            <a:r>
              <a:rPr lang="zh-CN" altLang="en-US" sz="1400" dirty="0"/>
              <a:t>决策树</a:t>
            </a:r>
          </a:p>
        </p:txBody>
      </p:sp>
      <p:pic>
        <p:nvPicPr>
          <p:cNvPr id="5125"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7336" y="1844824"/>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53721" y="1268760"/>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bwMode="auto">
          <a:xfrm>
            <a:off x="862491" y="4385245"/>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rgbClr val="000000"/>
              </a:solidFill>
            </a:endParaRPr>
          </a:p>
        </p:txBody>
      </p:sp>
      <p:sp>
        <p:nvSpPr>
          <p:cNvPr id="12" name="右箭头 11"/>
          <p:cNvSpPr/>
          <p:nvPr/>
        </p:nvSpPr>
        <p:spPr bwMode="auto">
          <a:xfrm>
            <a:off x="841106" y="3028107"/>
            <a:ext cx="3802902" cy="1605163"/>
          </a:xfrm>
          <a:prstGeom prst="rightArrow">
            <a:avLst>
              <a:gd name="adj1" fmla="val 68224"/>
              <a:gd name="adj2" fmla="val 50000"/>
            </a:avLst>
          </a:prstGeom>
          <a:solidFill>
            <a:schemeClr val="accent1"/>
          </a:solidFill>
          <a:ln w="952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smtClean="0">
              <a:solidFill>
                <a:srgbClr val="000000"/>
              </a:solidFill>
            </a:endParaRPr>
          </a:p>
        </p:txBody>
      </p:sp>
      <p:sp>
        <p:nvSpPr>
          <p:cNvPr id="5" name="右箭头 4"/>
          <p:cNvSpPr/>
          <p:nvPr/>
        </p:nvSpPr>
        <p:spPr bwMode="auto">
          <a:xfrm>
            <a:off x="832577" y="1886852"/>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smtClean="0">
              <a:solidFill>
                <a:srgbClr val="000000"/>
              </a:solidFill>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问题分析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TextBox 10"/>
          <p:cNvSpPr txBox="1"/>
          <p:nvPr/>
        </p:nvSpPr>
        <p:spPr>
          <a:xfrm>
            <a:off x="6012160" y="1772816"/>
            <a:ext cx="1179283" cy="461665"/>
          </a:xfrm>
          <a:prstGeom prst="rect">
            <a:avLst/>
          </a:prstGeom>
          <a:noFill/>
        </p:spPr>
        <p:txBody>
          <a:bodyPr wrap="square" rtlCol="0">
            <a:spAutoFit/>
          </a:bodyPr>
          <a:lstStyle/>
          <a:p>
            <a:r>
              <a:rPr lang="zh-CN" altLang="en-US" sz="2400" dirty="0" smtClean="0">
                <a:solidFill>
                  <a:srgbClr val="000000"/>
                </a:solidFill>
              </a:rPr>
              <a:t>云计算</a:t>
            </a:r>
            <a:endParaRPr lang="zh-CN" altLang="en-US" sz="2400" dirty="0">
              <a:solidFill>
                <a:srgbClr val="000000"/>
              </a:solidFill>
            </a:endParaRPr>
          </a:p>
        </p:txBody>
      </p:sp>
      <p:sp>
        <p:nvSpPr>
          <p:cNvPr id="8" name="矩形 7"/>
          <p:cNvSpPr/>
          <p:nvPr/>
        </p:nvSpPr>
        <p:spPr>
          <a:xfrm>
            <a:off x="846746" y="3366447"/>
            <a:ext cx="3168352" cy="923330"/>
          </a:xfrm>
          <a:prstGeom prst="rect">
            <a:avLst/>
          </a:prstGeom>
        </p:spPr>
        <p:txBody>
          <a:bodyPr wrap="square">
            <a:spAutoFit/>
          </a:bodyPr>
          <a:lstStyle/>
          <a:p>
            <a:r>
              <a:rPr lang="zh-CN" altLang="en-US" dirty="0" smtClean="0">
                <a:solidFill>
                  <a:srgbClr val="000000"/>
                </a:solidFill>
              </a:rPr>
              <a:t>随着疾病种类的增加和参与社区医疗的数目增多，需要存储容量</a:t>
            </a:r>
            <a:r>
              <a:rPr lang="zh-CN" altLang="en-US" dirty="0">
                <a:solidFill>
                  <a:srgbClr val="000000"/>
                </a:solidFill>
              </a:rPr>
              <a:t>和计算</a:t>
            </a:r>
            <a:r>
              <a:rPr lang="zh-CN" altLang="en-US" dirty="0" smtClean="0">
                <a:solidFill>
                  <a:srgbClr val="000000"/>
                </a:solidFill>
              </a:rPr>
              <a:t>资源具有扩展</a:t>
            </a:r>
            <a:endParaRPr lang="zh-CN" altLang="en-US" dirty="0">
              <a:solidFill>
                <a:srgbClr val="000000"/>
              </a:solidFill>
            </a:endParaRPr>
          </a:p>
        </p:txBody>
      </p:sp>
      <p:sp>
        <p:nvSpPr>
          <p:cNvPr id="2" name="矩形 1"/>
          <p:cNvSpPr/>
          <p:nvPr/>
        </p:nvSpPr>
        <p:spPr>
          <a:xfrm>
            <a:off x="4834880" y="2234481"/>
            <a:ext cx="3851920" cy="1200329"/>
          </a:xfrm>
          <a:prstGeom prst="rect">
            <a:avLst/>
          </a:prstGeom>
        </p:spPr>
        <p:txBody>
          <a:bodyPr wrap="square">
            <a:spAutoFit/>
          </a:bodyPr>
          <a:lstStyle/>
          <a:p>
            <a:r>
              <a:rPr lang="zh-CN" altLang="en-US" dirty="0">
                <a:solidFill>
                  <a:srgbClr val="000000"/>
                </a:solidFill>
              </a:rPr>
              <a:t>是一种</a:t>
            </a:r>
            <a:r>
              <a:rPr lang="zh-CN" altLang="en-US" dirty="0" smtClean="0">
                <a:solidFill>
                  <a:srgbClr val="000000"/>
                </a:solidFill>
              </a:rPr>
              <a:t>基于互联网的</a:t>
            </a:r>
            <a:r>
              <a:rPr lang="zh-CN" altLang="en-US" dirty="0">
                <a:solidFill>
                  <a:srgbClr val="000000"/>
                </a:solidFill>
              </a:rPr>
              <a:t>计算方式，通过这种方式，共享的软硬件资源和信息可以按需求提供给计算机和其他</a:t>
            </a:r>
            <a:r>
              <a:rPr lang="zh-CN" altLang="en-US" dirty="0" smtClean="0">
                <a:solidFill>
                  <a:srgbClr val="000000"/>
                </a:solidFill>
              </a:rPr>
              <a:t>设备</a:t>
            </a:r>
            <a:endParaRPr lang="en-US" altLang="zh-CN" dirty="0" smtClean="0">
              <a:solidFill>
                <a:srgbClr val="000000"/>
              </a:solidFill>
            </a:endParaRPr>
          </a:p>
          <a:p>
            <a:endParaRPr lang="zh-CN" altLang="en-US" dirty="0">
              <a:solidFill>
                <a:srgbClr val="000000"/>
              </a:solidFill>
            </a:endParaRPr>
          </a:p>
        </p:txBody>
      </p:sp>
      <p:sp>
        <p:nvSpPr>
          <p:cNvPr id="4" name="矩形 3"/>
          <p:cNvSpPr/>
          <p:nvPr/>
        </p:nvSpPr>
        <p:spPr>
          <a:xfrm>
            <a:off x="4986081" y="3189071"/>
            <a:ext cx="3819320" cy="1477328"/>
          </a:xfrm>
          <a:prstGeom prst="rect">
            <a:avLst/>
          </a:prstGeom>
        </p:spPr>
        <p:txBody>
          <a:bodyPr wrap="square">
            <a:spAutoFit/>
          </a:bodyPr>
          <a:lstStyle/>
          <a:p>
            <a:r>
              <a:rPr lang="zh-CN" altLang="en-US" dirty="0" smtClean="0">
                <a:solidFill>
                  <a:srgbClr val="000000"/>
                </a:solidFill>
              </a:rPr>
              <a:t>特征：</a:t>
            </a:r>
            <a:endParaRPr lang="en-US" altLang="zh-CN" dirty="0" smtClean="0">
              <a:solidFill>
                <a:srgbClr val="000000"/>
              </a:solidFill>
            </a:endParaRPr>
          </a:p>
          <a:p>
            <a:r>
              <a:rPr lang="en-US" altLang="zh-CN" dirty="0" smtClean="0">
                <a:solidFill>
                  <a:srgbClr val="000000"/>
                </a:solidFill>
              </a:rPr>
              <a:t>1.</a:t>
            </a:r>
            <a:r>
              <a:rPr lang="zh-CN" altLang="en-US" dirty="0" smtClean="0">
                <a:solidFill>
                  <a:srgbClr val="000000"/>
                </a:solidFill>
              </a:rPr>
              <a:t>随时随地</a:t>
            </a:r>
            <a:r>
              <a:rPr lang="zh-CN" altLang="en-US" dirty="0">
                <a:solidFill>
                  <a:srgbClr val="000000"/>
                </a:solidFill>
              </a:rPr>
              <a:t>用任何网络设备</a:t>
            </a:r>
            <a:r>
              <a:rPr lang="zh-CN" altLang="en-US" dirty="0" smtClean="0">
                <a:solidFill>
                  <a:srgbClr val="000000"/>
                </a:solidFill>
              </a:rPr>
              <a:t>访问</a:t>
            </a:r>
            <a:endParaRPr lang="zh-CN" altLang="en-US" dirty="0">
              <a:solidFill>
                <a:srgbClr val="000000"/>
              </a:solidFill>
            </a:endParaRPr>
          </a:p>
          <a:p>
            <a:r>
              <a:rPr lang="en-US" altLang="zh-CN" dirty="0" smtClean="0">
                <a:solidFill>
                  <a:srgbClr val="000000"/>
                </a:solidFill>
              </a:rPr>
              <a:t>2.</a:t>
            </a:r>
            <a:r>
              <a:rPr lang="zh-CN" altLang="en-US" dirty="0" smtClean="0">
                <a:solidFill>
                  <a:srgbClr val="000000"/>
                </a:solidFill>
              </a:rPr>
              <a:t>资源池共享且服务可被监控与量测</a:t>
            </a:r>
            <a:r>
              <a:rPr lang="en-US" altLang="zh-CN" dirty="0" smtClean="0">
                <a:solidFill>
                  <a:srgbClr val="000000"/>
                </a:solidFill>
              </a:rPr>
              <a:t>3</a:t>
            </a:r>
            <a:r>
              <a:rPr lang="en-US" altLang="zh-CN" dirty="0">
                <a:solidFill>
                  <a:srgbClr val="000000"/>
                </a:solidFill>
              </a:rPr>
              <a:t>.</a:t>
            </a:r>
            <a:r>
              <a:rPr lang="zh-CN" altLang="en-US" dirty="0">
                <a:solidFill>
                  <a:srgbClr val="000000"/>
                </a:solidFill>
              </a:rPr>
              <a:t>降低了用户对于</a:t>
            </a:r>
            <a:r>
              <a:rPr lang="en-US" altLang="zh-CN" dirty="0">
                <a:solidFill>
                  <a:srgbClr val="000000"/>
                </a:solidFill>
              </a:rPr>
              <a:t>IT</a:t>
            </a:r>
            <a:r>
              <a:rPr lang="zh-CN" altLang="en-US" dirty="0">
                <a:solidFill>
                  <a:srgbClr val="000000"/>
                </a:solidFill>
              </a:rPr>
              <a:t>专业知识的依赖</a:t>
            </a:r>
          </a:p>
          <a:p>
            <a:endParaRPr lang="zh-CN" altLang="en-US" dirty="0">
              <a:solidFill>
                <a:srgbClr val="000000"/>
              </a:solidFill>
            </a:endParaRPr>
          </a:p>
        </p:txBody>
      </p:sp>
      <p:sp>
        <p:nvSpPr>
          <p:cNvPr id="7" name="TextBox 6"/>
          <p:cNvSpPr txBox="1"/>
          <p:nvPr/>
        </p:nvSpPr>
        <p:spPr>
          <a:xfrm>
            <a:off x="832577" y="2234481"/>
            <a:ext cx="3240360" cy="646331"/>
          </a:xfrm>
          <a:prstGeom prst="rect">
            <a:avLst/>
          </a:prstGeom>
          <a:noFill/>
        </p:spPr>
        <p:txBody>
          <a:bodyPr wrap="square" rtlCol="0">
            <a:spAutoFit/>
          </a:bodyPr>
          <a:lstStyle/>
          <a:p>
            <a:r>
              <a:rPr lang="zh-CN" altLang="en-US" dirty="0" smtClean="0">
                <a:solidFill>
                  <a:srgbClr val="000000"/>
                </a:solidFill>
              </a:rPr>
              <a:t>社区医疗机构广域分布，系统需要提供不限地域的访问服务</a:t>
            </a:r>
            <a:endParaRPr lang="zh-CN" altLang="en-US" dirty="0">
              <a:solidFill>
                <a:srgbClr val="000000"/>
              </a:solidFill>
            </a:endParaRPr>
          </a:p>
        </p:txBody>
      </p:sp>
      <p:sp>
        <p:nvSpPr>
          <p:cNvPr id="9" name="TextBox 8"/>
          <p:cNvSpPr txBox="1"/>
          <p:nvPr/>
        </p:nvSpPr>
        <p:spPr>
          <a:xfrm>
            <a:off x="862491" y="4775058"/>
            <a:ext cx="3240360" cy="646331"/>
          </a:xfrm>
          <a:prstGeom prst="rect">
            <a:avLst/>
          </a:prstGeom>
          <a:noFill/>
        </p:spPr>
        <p:txBody>
          <a:bodyPr wrap="square" rtlCol="0">
            <a:spAutoFit/>
          </a:bodyPr>
          <a:lstStyle/>
          <a:p>
            <a:r>
              <a:rPr lang="zh-CN" altLang="en-US" dirty="0" smtClean="0">
                <a:solidFill>
                  <a:srgbClr val="000000"/>
                </a:solidFill>
              </a:rPr>
              <a:t>社区</a:t>
            </a:r>
            <a:r>
              <a:rPr lang="en-US" altLang="zh-CN" dirty="0" smtClean="0">
                <a:solidFill>
                  <a:srgbClr val="000000"/>
                </a:solidFill>
              </a:rPr>
              <a:t>IT</a:t>
            </a:r>
            <a:r>
              <a:rPr lang="zh-CN" altLang="en-US" dirty="0" smtClean="0">
                <a:solidFill>
                  <a:srgbClr val="000000"/>
                </a:solidFill>
              </a:rPr>
              <a:t>专业人员稀少，需要屏蔽</a:t>
            </a:r>
            <a:r>
              <a:rPr lang="en-US" altLang="zh-CN" dirty="0" smtClean="0">
                <a:solidFill>
                  <a:srgbClr val="000000"/>
                </a:solidFill>
              </a:rPr>
              <a:t>IT</a:t>
            </a:r>
            <a:r>
              <a:rPr lang="zh-CN" altLang="en-US" dirty="0" smtClean="0">
                <a:solidFill>
                  <a:srgbClr val="000000"/>
                </a:solidFill>
              </a:rPr>
              <a:t>系统部署维护的细节</a:t>
            </a:r>
            <a:endParaRPr lang="zh-CN" altLang="en-US" dirty="0">
              <a:solidFill>
                <a:srgbClr val="000000"/>
              </a:solidFill>
            </a:endParaRPr>
          </a:p>
        </p:txBody>
      </p:sp>
      <p:pic>
        <p:nvPicPr>
          <p:cNvPr id="5122" name="Picture 2" descr="D:\毕设\pictrute\p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544" y="4413302"/>
            <a:ext cx="1414031" cy="141403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毕设\pictrute\sok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443" y="4571880"/>
            <a:ext cx="993510" cy="9935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毕设\pictrute\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8968" y="5554612"/>
            <a:ext cx="545442" cy="54544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2044" y="5565390"/>
            <a:ext cx="537592" cy="5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9988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154766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215166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矩形 11"/>
          <p:cNvSpPr/>
          <p:nvPr/>
        </p:nvSpPr>
        <p:spPr bwMode="auto">
          <a:xfrm>
            <a:off x="215166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3" name="矩形 12"/>
          <p:cNvSpPr/>
          <p:nvPr/>
        </p:nvSpPr>
        <p:spPr bwMode="auto">
          <a:xfrm>
            <a:off x="215166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9" name="TextBox 8"/>
          <p:cNvSpPr txBox="1"/>
          <p:nvPr/>
        </p:nvSpPr>
        <p:spPr>
          <a:xfrm>
            <a:off x="2259681" y="1515183"/>
            <a:ext cx="288032" cy="923330"/>
          </a:xfrm>
          <a:prstGeom prst="rect">
            <a:avLst/>
          </a:prstGeom>
          <a:noFill/>
        </p:spPr>
        <p:txBody>
          <a:bodyPr wrap="square" rtlCol="0">
            <a:spAutoFit/>
          </a:bodyPr>
          <a:lstStyle/>
          <a:p>
            <a:r>
              <a:rPr lang="zh-CN" altLang="en-US" dirty="0" smtClean="0"/>
              <a:t>视图层</a:t>
            </a:r>
            <a:endParaRPr lang="zh-CN" altLang="en-US" dirty="0"/>
          </a:p>
        </p:txBody>
      </p:sp>
      <p:sp>
        <p:nvSpPr>
          <p:cNvPr id="10" name="TextBox 9"/>
          <p:cNvSpPr txBox="1"/>
          <p:nvPr/>
        </p:nvSpPr>
        <p:spPr>
          <a:xfrm>
            <a:off x="2259681" y="3015640"/>
            <a:ext cx="288032" cy="923330"/>
          </a:xfrm>
          <a:prstGeom prst="rect">
            <a:avLst/>
          </a:prstGeom>
          <a:noFill/>
        </p:spPr>
        <p:txBody>
          <a:bodyPr wrap="square" rtlCol="0">
            <a:spAutoFit/>
          </a:bodyPr>
          <a:lstStyle/>
          <a:p>
            <a:r>
              <a:rPr lang="zh-CN" altLang="en-US" dirty="0" smtClean="0"/>
              <a:t>控制层</a:t>
            </a:r>
            <a:endParaRPr lang="zh-CN" altLang="en-US" dirty="0"/>
          </a:p>
        </p:txBody>
      </p:sp>
      <p:sp>
        <p:nvSpPr>
          <p:cNvPr id="14" name="TextBox 13"/>
          <p:cNvSpPr txBox="1"/>
          <p:nvPr/>
        </p:nvSpPr>
        <p:spPr>
          <a:xfrm>
            <a:off x="2197522" y="4407495"/>
            <a:ext cx="288032" cy="923330"/>
          </a:xfrm>
          <a:prstGeom prst="rect">
            <a:avLst/>
          </a:prstGeom>
          <a:noFill/>
        </p:spPr>
        <p:txBody>
          <a:bodyPr wrap="square" rtlCol="0">
            <a:spAutoFit/>
          </a:bodyPr>
          <a:lstStyle/>
          <a:p>
            <a:r>
              <a:rPr lang="zh-CN" altLang="en-US" dirty="0" smtClean="0"/>
              <a:t>模型层</a:t>
            </a:r>
            <a:endParaRPr lang="zh-CN" altLang="en-US" dirty="0"/>
          </a:p>
        </p:txBody>
      </p:sp>
      <p:sp>
        <p:nvSpPr>
          <p:cNvPr id="15" name="矩形 14"/>
          <p:cNvSpPr/>
          <p:nvPr/>
        </p:nvSpPr>
        <p:spPr bwMode="auto">
          <a:xfrm>
            <a:off x="283574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流程图: 多文档 15"/>
          <p:cNvSpPr/>
          <p:nvPr/>
        </p:nvSpPr>
        <p:spPr bwMode="auto">
          <a:xfrm>
            <a:off x="3015765" y="1691468"/>
            <a:ext cx="720080" cy="570759"/>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流程图: 可选过程 16"/>
          <p:cNvSpPr/>
          <p:nvPr/>
        </p:nvSpPr>
        <p:spPr bwMode="auto">
          <a:xfrm>
            <a:off x="432057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19" name="直接箭头连接符 18"/>
          <p:cNvCxnSpPr/>
          <p:nvPr/>
        </p:nvCxnSpPr>
        <p:spPr bwMode="auto">
          <a:xfrm>
            <a:off x="380785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530630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215166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2454495" y="5845121"/>
            <a:ext cx="3377417" cy="369332"/>
          </a:xfrm>
          <a:prstGeom prst="rect">
            <a:avLst/>
          </a:prstGeom>
          <a:noFill/>
        </p:spPr>
        <p:txBody>
          <a:bodyPr wrap="square" rtlCol="0">
            <a:spAutoFit/>
          </a:bodyPr>
          <a:lstStyle/>
          <a:p>
            <a:r>
              <a:rPr lang="zh-CN" altLang="en-US" dirty="0" smtClean="0"/>
              <a:t>基础架构 </a:t>
            </a:r>
            <a:r>
              <a:rPr lang="en-US" altLang="zh-CN" dirty="0" smtClean="0"/>
              <a:t>——ASP.NET MVC</a:t>
            </a:r>
            <a:endParaRPr lang="zh-CN" altLang="en-US" dirty="0"/>
          </a:p>
        </p:txBody>
      </p:sp>
      <p:sp>
        <p:nvSpPr>
          <p:cNvPr id="25" name="TextBox 24"/>
          <p:cNvSpPr txBox="1"/>
          <p:nvPr/>
        </p:nvSpPr>
        <p:spPr>
          <a:xfrm>
            <a:off x="4340221" y="1694183"/>
            <a:ext cx="819929" cy="523220"/>
          </a:xfrm>
          <a:prstGeom prst="rect">
            <a:avLst/>
          </a:prstGeom>
          <a:noFill/>
        </p:spPr>
        <p:txBody>
          <a:bodyPr wrap="square" rtlCol="0">
            <a:spAutoFit/>
          </a:bodyPr>
          <a:lstStyle/>
          <a:p>
            <a:r>
              <a:rPr lang="zh-CN" altLang="en-US" sz="1400" dirty="0" smtClean="0"/>
              <a:t>录入展示组件</a:t>
            </a:r>
            <a:endParaRPr lang="zh-CN" altLang="en-US" sz="1400" dirty="0"/>
          </a:p>
        </p:txBody>
      </p:sp>
      <p:sp>
        <p:nvSpPr>
          <p:cNvPr id="26" name="TextBox 25"/>
          <p:cNvSpPr txBox="1"/>
          <p:nvPr/>
        </p:nvSpPr>
        <p:spPr>
          <a:xfrm>
            <a:off x="3027441" y="1753652"/>
            <a:ext cx="648072" cy="523220"/>
          </a:xfrm>
          <a:prstGeom prst="rect">
            <a:avLst/>
          </a:prstGeom>
          <a:noFill/>
        </p:spPr>
        <p:txBody>
          <a:bodyPr wrap="square" rtlCol="0">
            <a:spAutoFit/>
          </a:bodyPr>
          <a:lstStyle/>
          <a:p>
            <a:r>
              <a:rPr lang="zh-CN" altLang="en-US" sz="1400" dirty="0" smtClean="0"/>
              <a:t>界面配置</a:t>
            </a:r>
            <a:endParaRPr lang="zh-CN" altLang="en-US" sz="1400" dirty="0"/>
          </a:p>
        </p:txBody>
      </p:sp>
      <p:sp>
        <p:nvSpPr>
          <p:cNvPr id="28" name="TextBox 27"/>
          <p:cNvSpPr txBox="1"/>
          <p:nvPr/>
        </p:nvSpPr>
        <p:spPr>
          <a:xfrm>
            <a:off x="5384084" y="1835241"/>
            <a:ext cx="855354" cy="523220"/>
          </a:xfrm>
          <a:prstGeom prst="rect">
            <a:avLst/>
          </a:prstGeom>
          <a:noFill/>
        </p:spPr>
        <p:txBody>
          <a:bodyPr wrap="square" rtlCol="0">
            <a:spAutoFit/>
          </a:bodyPr>
          <a:lstStyle/>
          <a:p>
            <a:r>
              <a:rPr lang="zh-CN" altLang="en-US" sz="1400" dirty="0" smtClean="0"/>
              <a:t>数据交互模块</a:t>
            </a:r>
            <a:endParaRPr lang="zh-CN" altLang="en-US" sz="1400" dirty="0"/>
          </a:p>
        </p:txBody>
      </p:sp>
      <p:sp>
        <p:nvSpPr>
          <p:cNvPr id="30" name="矩形 29"/>
          <p:cNvSpPr/>
          <p:nvPr/>
        </p:nvSpPr>
        <p:spPr bwMode="auto">
          <a:xfrm>
            <a:off x="278533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1719621" y="2636673"/>
            <a:ext cx="216024" cy="2585323"/>
          </a:xfrm>
          <a:prstGeom prst="rect">
            <a:avLst/>
          </a:prstGeom>
          <a:noFill/>
        </p:spPr>
        <p:txBody>
          <a:bodyPr wrap="square" rtlCol="0">
            <a:spAutoFit/>
          </a:bodyPr>
          <a:lstStyle/>
          <a:p>
            <a:r>
              <a:rPr lang="zh-CN" altLang="en-US" dirty="0" smtClean="0"/>
              <a:t>云</a:t>
            </a:r>
            <a:endParaRPr lang="en-US" altLang="zh-CN" dirty="0" smtClean="0"/>
          </a:p>
          <a:p>
            <a:endParaRPr lang="en-US" altLang="zh-CN" dirty="0" smtClean="0"/>
          </a:p>
          <a:p>
            <a:endParaRPr lang="en-US" altLang="zh-CN" dirty="0"/>
          </a:p>
          <a:p>
            <a:endParaRPr lang="en-US" altLang="zh-CN" dirty="0"/>
          </a:p>
          <a:p>
            <a:r>
              <a:rPr lang="zh-CN" altLang="en-US" dirty="0" smtClean="0"/>
              <a:t>平</a:t>
            </a:r>
            <a:endParaRPr lang="en-US" altLang="zh-CN" dirty="0" smtClean="0"/>
          </a:p>
          <a:p>
            <a:endParaRPr lang="en-US" altLang="zh-CN" dirty="0" smtClean="0"/>
          </a:p>
          <a:p>
            <a:endParaRPr lang="en-US" altLang="zh-CN" dirty="0" smtClean="0"/>
          </a:p>
          <a:p>
            <a:endParaRPr lang="en-US" altLang="zh-CN" dirty="0"/>
          </a:p>
          <a:p>
            <a:r>
              <a:rPr lang="zh-CN" altLang="en-US" dirty="0" smtClean="0"/>
              <a:t>台</a:t>
            </a:r>
            <a:endParaRPr lang="zh-CN" altLang="en-US" dirty="0"/>
          </a:p>
        </p:txBody>
      </p:sp>
      <p:sp>
        <p:nvSpPr>
          <p:cNvPr id="57351" name="矩形 57350"/>
          <p:cNvSpPr/>
          <p:nvPr/>
        </p:nvSpPr>
        <p:spPr bwMode="auto">
          <a:xfrm>
            <a:off x="301576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系统登录</a:t>
            </a:r>
          </a:p>
        </p:txBody>
      </p:sp>
      <p:sp>
        <p:nvSpPr>
          <p:cNvPr id="57352" name="矩形 57351"/>
          <p:cNvSpPr/>
          <p:nvPr/>
        </p:nvSpPr>
        <p:spPr bwMode="auto">
          <a:xfrm>
            <a:off x="414667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新入病人信息</a:t>
            </a:r>
          </a:p>
        </p:txBody>
      </p:sp>
      <p:sp>
        <p:nvSpPr>
          <p:cNvPr id="41" name="矩形 40"/>
          <p:cNvSpPr/>
          <p:nvPr/>
        </p:nvSpPr>
        <p:spPr bwMode="auto">
          <a:xfrm>
            <a:off x="456393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问诊流程</a:t>
            </a:r>
          </a:p>
        </p:txBody>
      </p:sp>
      <p:sp>
        <p:nvSpPr>
          <p:cNvPr id="42" name="矩形 41"/>
          <p:cNvSpPr/>
          <p:nvPr/>
        </p:nvSpPr>
        <p:spPr bwMode="auto">
          <a:xfrm>
            <a:off x="291763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病人</a:t>
            </a:r>
            <a:r>
              <a:rPr lang="zh-CN" altLang="en-US" sz="1400" dirty="0">
                <a:latin typeface="Arial" charset="0"/>
                <a:ea typeface="宋体" charset="-122"/>
              </a:rPr>
              <a:t>信息</a:t>
            </a:r>
            <a:r>
              <a:rPr kumimoji="0" lang="zh-CN" altLang="en-US" sz="1400" i="0" u="none" strike="noStrike" cap="none" normalizeH="0" baseline="0" dirty="0" smtClean="0">
                <a:ln>
                  <a:noFill/>
                </a:ln>
                <a:solidFill>
                  <a:schemeClr val="tx1"/>
                </a:solidFill>
                <a:effectLst/>
                <a:latin typeface="Arial" charset="0"/>
                <a:ea typeface="宋体" charset="-122"/>
              </a:rPr>
              <a:t>查询</a:t>
            </a:r>
          </a:p>
        </p:txBody>
      </p:sp>
      <p:sp>
        <p:nvSpPr>
          <p:cNvPr id="43" name="矩形 42"/>
          <p:cNvSpPr/>
          <p:nvPr/>
        </p:nvSpPr>
        <p:spPr bwMode="auto">
          <a:xfrm>
            <a:off x="561022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3" name="TextBox 57352"/>
          <p:cNvSpPr txBox="1"/>
          <p:nvPr/>
        </p:nvSpPr>
        <p:spPr>
          <a:xfrm>
            <a:off x="5610223" y="3263411"/>
            <a:ext cx="864097" cy="523220"/>
          </a:xfrm>
          <a:prstGeom prst="rect">
            <a:avLst/>
          </a:prstGeom>
          <a:noFill/>
        </p:spPr>
        <p:txBody>
          <a:bodyPr wrap="square" rtlCol="0">
            <a:spAutoFit/>
          </a:bodyPr>
          <a:lstStyle/>
          <a:p>
            <a:r>
              <a:rPr lang="zh-CN" altLang="en-US" sz="1400" dirty="0" smtClean="0"/>
              <a:t>新业务逻辑</a:t>
            </a:r>
            <a:endParaRPr lang="zh-CN" altLang="en-US" sz="1400" dirty="0"/>
          </a:p>
        </p:txBody>
      </p:sp>
      <p:sp>
        <p:nvSpPr>
          <p:cNvPr id="57354" name="TextBox 57353"/>
          <p:cNvSpPr txBox="1"/>
          <p:nvPr/>
        </p:nvSpPr>
        <p:spPr>
          <a:xfrm>
            <a:off x="3284907" y="2238965"/>
            <a:ext cx="1489882" cy="307777"/>
          </a:xfrm>
          <a:prstGeom prst="rect">
            <a:avLst/>
          </a:prstGeom>
          <a:noFill/>
        </p:spPr>
        <p:txBody>
          <a:bodyPr wrap="square" rtlCol="0">
            <a:spAutoFit/>
          </a:bodyPr>
          <a:lstStyle/>
          <a:p>
            <a:r>
              <a:rPr lang="zh-CN" altLang="en-US" sz="1400" dirty="0" smtClean="0"/>
              <a:t>问诊流程页面</a:t>
            </a:r>
            <a:endParaRPr lang="zh-CN" altLang="en-US" sz="1400" dirty="0"/>
          </a:p>
        </p:txBody>
      </p:sp>
      <p:sp>
        <p:nvSpPr>
          <p:cNvPr id="57355" name="矩形 57354"/>
          <p:cNvSpPr/>
          <p:nvPr/>
        </p:nvSpPr>
        <p:spPr bwMode="auto">
          <a:xfrm>
            <a:off x="278533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6" name="矩形 57355"/>
          <p:cNvSpPr/>
          <p:nvPr/>
        </p:nvSpPr>
        <p:spPr bwMode="auto">
          <a:xfrm>
            <a:off x="475018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Arial" charset="0"/>
              <a:ea typeface="宋体" charset="-122"/>
            </a:endParaRPr>
          </a:p>
        </p:txBody>
      </p:sp>
      <p:sp>
        <p:nvSpPr>
          <p:cNvPr id="57357" name="流程图: 磁盘 57356"/>
          <p:cNvSpPr/>
          <p:nvPr/>
        </p:nvSpPr>
        <p:spPr bwMode="auto">
          <a:xfrm>
            <a:off x="281237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8" name="爆炸形 1 57357"/>
          <p:cNvSpPr/>
          <p:nvPr/>
        </p:nvSpPr>
        <p:spPr bwMode="auto">
          <a:xfrm>
            <a:off x="373684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0" name="直接箭头连接符 49"/>
          <p:cNvCxnSpPr/>
          <p:nvPr/>
        </p:nvCxnSpPr>
        <p:spPr bwMode="auto">
          <a:xfrm flipV="1">
            <a:off x="332460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82186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1" name="矩形 57360"/>
          <p:cNvSpPr/>
          <p:nvPr/>
        </p:nvSpPr>
        <p:spPr bwMode="auto">
          <a:xfrm>
            <a:off x="552460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流程图: 磁盘 54"/>
          <p:cNvSpPr/>
          <p:nvPr/>
        </p:nvSpPr>
        <p:spPr bwMode="auto">
          <a:xfrm>
            <a:off x="479449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6" name="流程图: 磁盘 55"/>
          <p:cNvSpPr/>
          <p:nvPr/>
        </p:nvSpPr>
        <p:spPr bwMode="auto">
          <a:xfrm>
            <a:off x="496390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 name="流程图: 磁盘 56"/>
          <p:cNvSpPr/>
          <p:nvPr/>
        </p:nvSpPr>
        <p:spPr bwMode="auto">
          <a:xfrm>
            <a:off x="296477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2" name="TextBox 57361"/>
          <p:cNvSpPr txBox="1"/>
          <p:nvPr/>
        </p:nvSpPr>
        <p:spPr>
          <a:xfrm>
            <a:off x="2785853" y="5184575"/>
            <a:ext cx="773617" cy="307777"/>
          </a:xfrm>
          <a:prstGeom prst="rect">
            <a:avLst/>
          </a:prstGeom>
          <a:noFill/>
        </p:spPr>
        <p:txBody>
          <a:bodyPr wrap="square" rtlCol="0">
            <a:spAutoFit/>
          </a:bodyPr>
          <a:lstStyle/>
          <a:p>
            <a:r>
              <a:rPr lang="zh-CN" altLang="en-US" sz="1400" dirty="0" smtClean="0"/>
              <a:t>知识库</a:t>
            </a:r>
            <a:endParaRPr lang="zh-CN" altLang="en-US" sz="1400" dirty="0"/>
          </a:p>
        </p:txBody>
      </p:sp>
      <p:sp>
        <p:nvSpPr>
          <p:cNvPr id="57363" name="TextBox 57362"/>
          <p:cNvSpPr txBox="1"/>
          <p:nvPr/>
        </p:nvSpPr>
        <p:spPr>
          <a:xfrm>
            <a:off x="3500041" y="5159747"/>
            <a:ext cx="1047671" cy="307777"/>
          </a:xfrm>
          <a:prstGeom prst="rect">
            <a:avLst/>
          </a:prstGeom>
          <a:noFill/>
        </p:spPr>
        <p:txBody>
          <a:bodyPr wrap="square" rtlCol="0">
            <a:spAutoFit/>
          </a:bodyPr>
          <a:lstStyle/>
          <a:p>
            <a:r>
              <a:rPr lang="zh-CN" altLang="en-US" sz="1400" dirty="0" smtClean="0"/>
              <a:t>推理引擎</a:t>
            </a:r>
            <a:endParaRPr lang="zh-CN" altLang="en-US" sz="1400" dirty="0"/>
          </a:p>
        </p:txBody>
      </p:sp>
      <p:sp>
        <p:nvSpPr>
          <p:cNvPr id="57364" name="TextBox 57363"/>
          <p:cNvSpPr txBox="1"/>
          <p:nvPr/>
        </p:nvSpPr>
        <p:spPr>
          <a:xfrm>
            <a:off x="5462828" y="4878920"/>
            <a:ext cx="1095455" cy="523220"/>
          </a:xfrm>
          <a:prstGeom prst="rect">
            <a:avLst/>
          </a:prstGeom>
          <a:noFill/>
        </p:spPr>
        <p:txBody>
          <a:bodyPr wrap="square" rtlCol="0">
            <a:spAutoFit/>
          </a:bodyPr>
          <a:lstStyle/>
          <a:p>
            <a:r>
              <a:rPr lang="en-US" altLang="zh-CN" sz="1400" dirty="0" err="1" smtClean="0"/>
              <a:t>MongoDB</a:t>
            </a:r>
            <a:r>
              <a:rPr lang="en-US" altLang="zh-CN" sz="1400" dirty="0" smtClean="0"/>
              <a:t> </a:t>
            </a:r>
            <a:r>
              <a:rPr lang="zh-CN" altLang="en-US" sz="1400" dirty="0" smtClean="0"/>
              <a:t>存储方案</a:t>
            </a:r>
            <a:endParaRPr lang="zh-CN" altLang="en-US" sz="1400" dirty="0"/>
          </a:p>
        </p:txBody>
      </p:sp>
      <p:sp>
        <p:nvSpPr>
          <p:cNvPr id="61" name="TextBox 60"/>
          <p:cNvSpPr txBox="1"/>
          <p:nvPr/>
        </p:nvSpPr>
        <p:spPr>
          <a:xfrm>
            <a:off x="4750985" y="5212117"/>
            <a:ext cx="773617" cy="307777"/>
          </a:xfrm>
          <a:prstGeom prst="rect">
            <a:avLst/>
          </a:prstGeom>
          <a:noFill/>
        </p:spPr>
        <p:txBody>
          <a:bodyPr wrap="square" rtlCol="0">
            <a:spAutoFit/>
          </a:bodyPr>
          <a:lstStyle/>
          <a:p>
            <a:r>
              <a:rPr lang="zh-CN" altLang="en-US" sz="1400" dirty="0"/>
              <a:t>数据</a:t>
            </a:r>
            <a:r>
              <a:rPr lang="zh-CN" altLang="en-US" sz="1400" dirty="0" smtClean="0"/>
              <a:t>库</a:t>
            </a:r>
            <a:endParaRPr lang="zh-CN" altLang="en-US" sz="1400" dirty="0"/>
          </a:p>
        </p:txBody>
      </p:sp>
      <p:sp>
        <p:nvSpPr>
          <p:cNvPr id="57366" name="矩形 57365"/>
          <p:cNvSpPr/>
          <p:nvPr/>
        </p:nvSpPr>
        <p:spPr bwMode="auto">
          <a:xfrm>
            <a:off x="304145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4" name="TextBox 63"/>
          <p:cNvSpPr txBox="1"/>
          <p:nvPr/>
        </p:nvSpPr>
        <p:spPr>
          <a:xfrm>
            <a:off x="2995949" y="4253606"/>
            <a:ext cx="1396834" cy="307777"/>
          </a:xfrm>
          <a:prstGeom prst="rect">
            <a:avLst/>
          </a:prstGeom>
          <a:noFill/>
        </p:spPr>
        <p:txBody>
          <a:bodyPr wrap="square" rtlCol="0">
            <a:spAutoFit/>
          </a:bodyPr>
          <a:lstStyle/>
          <a:p>
            <a:r>
              <a:rPr lang="zh-CN" altLang="en-US" sz="1400" dirty="0" smtClean="0"/>
              <a:t>推理引擎接口</a:t>
            </a:r>
            <a:endParaRPr lang="zh-CN" altLang="en-US" sz="1400" dirty="0"/>
          </a:p>
        </p:txBody>
      </p:sp>
      <p:cxnSp>
        <p:nvCxnSpPr>
          <p:cNvPr id="65" name="直接箭头连接符 64"/>
          <p:cNvCxnSpPr/>
          <p:nvPr/>
        </p:nvCxnSpPr>
        <p:spPr bwMode="auto">
          <a:xfrm flipV="1">
            <a:off x="525236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503198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8" name="TextBox 57367"/>
          <p:cNvSpPr txBox="1"/>
          <p:nvPr/>
        </p:nvSpPr>
        <p:spPr>
          <a:xfrm>
            <a:off x="5031989" y="4253606"/>
            <a:ext cx="1285231" cy="307777"/>
          </a:xfrm>
          <a:prstGeom prst="rect">
            <a:avLst/>
          </a:prstGeom>
          <a:noFill/>
        </p:spPr>
        <p:txBody>
          <a:bodyPr wrap="square" rtlCol="0">
            <a:spAutoFit/>
          </a:bodyPr>
          <a:lstStyle/>
          <a:p>
            <a:r>
              <a:rPr lang="zh-CN" altLang="en-US" sz="1400" dirty="0" smtClean="0"/>
              <a:t>数据访问接口</a:t>
            </a:r>
            <a:endParaRPr lang="zh-CN" altLang="en-US" sz="1400" dirty="0"/>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04864"/>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035" t="741" r="49807" b="49259"/>
          <a:stretch/>
        </p:blipFill>
        <p:spPr bwMode="auto">
          <a:xfrm>
            <a:off x="4234339" y="1772816"/>
            <a:ext cx="1869704" cy="11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FGJ\AppData\Roaming\Tencent\Users\794460205\QQ\WinTemp\RichOle\G9RCBLOS7TQ~B{2F@H7[43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4669" y="3212976"/>
            <a:ext cx="1912127" cy="11682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FGJ\AppData\Roaming\Tencent\Users\794460205\QQ\WinTemp\RichOle\_[C3_3FRDKSI9F}A@HD(EV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305" y="4743898"/>
            <a:ext cx="1934491" cy="132880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FGJ\AppData\Roaming\Tencent\Users\794460205\QQ\WinTemp\RichOle\COUC3(}K5NY`T7MYET}Y_X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6568" y="2476793"/>
            <a:ext cx="1968067" cy="1032380"/>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p:cNvSpPr/>
          <p:nvPr/>
        </p:nvSpPr>
        <p:spPr bwMode="auto">
          <a:xfrm>
            <a:off x="2699792" y="2348880"/>
            <a:ext cx="1296144" cy="2392594"/>
          </a:xfrm>
          <a:prstGeom prst="leftBrace">
            <a:avLst>
              <a:gd name="adj1" fmla="val 7313"/>
              <a:gd name="adj2" fmla="val 50000"/>
            </a:avLst>
          </a:prstGeom>
          <a:solidFill>
            <a:srgbClr val="F2F0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2059"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6568" y="3749273"/>
            <a:ext cx="1897393" cy="1263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95322" y="6196662"/>
            <a:ext cx="1851474" cy="369332"/>
          </a:xfrm>
          <a:prstGeom prst="rect">
            <a:avLst/>
          </a:prstGeom>
          <a:noFill/>
        </p:spPr>
        <p:txBody>
          <a:bodyPr wrap="square" rtlCol="0">
            <a:spAutoFit/>
          </a:bodyPr>
          <a:lstStyle/>
          <a:p>
            <a:r>
              <a:rPr lang="zh-CN" altLang="en-US" dirty="0" smtClean="0"/>
              <a:t>问诊页面显示</a:t>
            </a:r>
            <a:endParaRPr lang="zh-CN" altLang="en-US" dirty="0"/>
          </a:p>
        </p:txBody>
      </p:sp>
      <p:sp>
        <p:nvSpPr>
          <p:cNvPr id="4" name="TextBox 3"/>
          <p:cNvSpPr txBox="1"/>
          <p:nvPr/>
        </p:nvSpPr>
        <p:spPr>
          <a:xfrm>
            <a:off x="6588223" y="5229200"/>
            <a:ext cx="1786411" cy="369332"/>
          </a:xfrm>
          <a:prstGeom prst="rect">
            <a:avLst/>
          </a:prstGeom>
          <a:noFill/>
        </p:spPr>
        <p:txBody>
          <a:bodyPr wrap="square" rtlCol="0">
            <a:spAutoFit/>
          </a:bodyPr>
          <a:lstStyle/>
          <a:p>
            <a:r>
              <a:rPr lang="zh-CN" altLang="en-US" dirty="0" smtClean="0"/>
              <a:t>报告页面显示</a:t>
            </a:r>
            <a:endParaRPr lang="zh-CN" altLang="en-US" dirty="0"/>
          </a:p>
        </p:txBody>
      </p:sp>
      <p:sp>
        <p:nvSpPr>
          <p:cNvPr id="5" name="TextBox 4"/>
          <p:cNvSpPr txBox="1"/>
          <p:nvPr/>
        </p:nvSpPr>
        <p:spPr>
          <a:xfrm>
            <a:off x="971600" y="4743898"/>
            <a:ext cx="1584176" cy="369332"/>
          </a:xfrm>
          <a:prstGeom prst="rect">
            <a:avLst/>
          </a:prstGeom>
          <a:noFill/>
        </p:spPr>
        <p:txBody>
          <a:bodyPr wrap="square" rtlCol="0">
            <a:spAutoFit/>
          </a:bodyPr>
          <a:lstStyle/>
          <a:p>
            <a:r>
              <a:rPr lang="zh-CN" altLang="en-US" dirty="0" smtClean="0"/>
              <a:t>系统界面</a:t>
            </a:r>
            <a:endParaRPr lang="zh-CN" altLang="en-US" dirty="0"/>
          </a:p>
        </p:txBody>
      </p:sp>
    </p:spTree>
    <p:extLst>
      <p:ext uri="{BB962C8B-B14F-4D97-AF65-F5344CB8AC3E}">
        <p14:creationId xmlns:p14="http://schemas.microsoft.com/office/powerpoint/2010/main" val="3139173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关键技术与系统框架</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58061" y="2291498"/>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t>医生录入病人基本信息（病人首次就诊）</a:t>
            </a:r>
            <a:endParaRPr lang="en-US" altLang="zh-CN" dirty="0" smtClean="0"/>
          </a:p>
        </p:txBody>
      </p:sp>
      <p:sp>
        <p:nvSpPr>
          <p:cNvPr id="8" name="TextBox 7"/>
          <p:cNvSpPr txBox="1"/>
          <p:nvPr/>
        </p:nvSpPr>
        <p:spPr>
          <a:xfrm>
            <a:off x="5868144" y="3140968"/>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t>开始问诊，疾病相关信息收集完毕后，医生使用诊断决策支持功能</a:t>
            </a:r>
            <a:endParaRPr lang="en-US" altLang="zh-CN" dirty="0" smtClean="0"/>
          </a:p>
        </p:txBody>
      </p:sp>
      <p:sp>
        <p:nvSpPr>
          <p:cNvPr id="9" name="TextBox 8"/>
          <p:cNvSpPr txBox="1"/>
          <p:nvPr/>
        </p:nvSpPr>
        <p:spPr>
          <a:xfrm>
            <a:off x="6094512"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t>医生得出最终诊断结论后，将本次就诊记录保存</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29" y="1973122"/>
            <a:ext cx="5442543" cy="420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模型层：基于</a:t>
            </a:r>
            <a:r>
              <a:rPr lang="en-US" altLang="zh-CN" sz="2800" b="1" dirty="0" err="1" smtClean="0">
                <a:solidFill>
                  <a:srgbClr val="FFFFFF"/>
                </a:solidFill>
                <a:latin typeface="Times New Roman" pitchFamily="18" charset="0"/>
                <a:ea typeface="黑体" pitchFamily="49" charset="-122"/>
                <a:cs typeface="Times New Roman" pitchFamily="18" charset="0"/>
              </a:rPr>
              <a:t>MongoDB</a:t>
            </a:r>
            <a:r>
              <a:rPr lang="zh-CN" altLang="en-US" sz="2800" b="1" dirty="0" smtClean="0">
                <a:solidFill>
                  <a:srgbClr val="FFFFFF"/>
                </a:solidFill>
                <a:latin typeface="Times New Roman" pitchFamily="18" charset="0"/>
                <a:ea typeface="黑体" pitchFamily="49" charset="-122"/>
                <a:cs typeface="Times New Roman" pitchFamily="18" charset="0"/>
              </a:rPr>
              <a:t>的数据存储</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 name="Picture 2" descr="C:\Users\FGJ\AppData\Roaming\Tencent\Users\794460205\QQ\WinTemp\RichOle\KSTG5DFY07%ZB13BCRRK`7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88" y="3818278"/>
            <a:ext cx="4091618" cy="2525000"/>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sp>
        <p:nvSpPr>
          <p:cNvPr id="8" name="圆角矩形 7"/>
          <p:cNvSpPr/>
          <p:nvPr/>
        </p:nvSpPr>
        <p:spPr bwMode="auto">
          <a:xfrm>
            <a:off x="1172182" y="1881332"/>
            <a:ext cx="4552604" cy="571230"/>
          </a:xfrm>
          <a:prstGeom prst="roundRect">
            <a:avLst/>
          </a:prstGeom>
          <a:solidFill>
            <a:schemeClr val="accent3">
              <a:lumMod val="85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9" name="圆角矩形 8"/>
          <p:cNvSpPr/>
          <p:nvPr/>
        </p:nvSpPr>
        <p:spPr bwMode="auto">
          <a:xfrm>
            <a:off x="1174521" y="2383726"/>
            <a:ext cx="4550265" cy="534437"/>
          </a:xfrm>
          <a:prstGeom prst="roundRect">
            <a:avLst/>
          </a:prstGeom>
          <a:solidFill>
            <a:schemeClr val="accent6">
              <a:lumMod val="20000"/>
              <a:lumOff val="80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0" name="矩形 9"/>
          <p:cNvSpPr/>
          <p:nvPr/>
        </p:nvSpPr>
        <p:spPr bwMode="auto">
          <a:xfrm>
            <a:off x="4781751" y="2028447"/>
            <a:ext cx="633616" cy="324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宋体" charset="-122"/>
              </a:rPr>
              <a:t>Save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1" name="矩形 10"/>
          <p:cNvSpPr/>
          <p:nvPr/>
        </p:nvSpPr>
        <p:spPr bwMode="auto">
          <a:xfrm>
            <a:off x="3010916" y="2028447"/>
            <a:ext cx="789385" cy="3031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Update</a:t>
            </a:r>
            <a:endParaRPr lang="zh-CN" altLang="en-US" sz="1200" dirty="0">
              <a:latin typeface="Arial" charset="0"/>
              <a:ea typeface="宋体" charset="-122"/>
            </a:endParaRPr>
          </a:p>
        </p:txBody>
      </p:sp>
      <p:sp>
        <p:nvSpPr>
          <p:cNvPr id="12" name="矩形 11"/>
          <p:cNvSpPr/>
          <p:nvPr/>
        </p:nvSpPr>
        <p:spPr bwMode="auto">
          <a:xfrm>
            <a:off x="3961845" y="2032452"/>
            <a:ext cx="710544" cy="30929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Query</a:t>
            </a:r>
            <a:endParaRPr lang="zh-CN" altLang="en-US" sz="1200" dirty="0">
              <a:latin typeface="Arial" charset="0"/>
              <a:ea typeface="宋体" charset="-122"/>
            </a:endParaRPr>
          </a:p>
        </p:txBody>
      </p:sp>
      <p:sp>
        <p:nvSpPr>
          <p:cNvPr id="13" name="矩形 12"/>
          <p:cNvSpPr/>
          <p:nvPr/>
        </p:nvSpPr>
        <p:spPr bwMode="auto">
          <a:xfrm>
            <a:off x="2088908" y="2008684"/>
            <a:ext cx="667500" cy="3165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Arial" charset="0"/>
                <a:ea typeface="宋体" charset="-122"/>
              </a:rPr>
              <a:t>Delete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4" name="TextBox 13"/>
          <p:cNvSpPr txBox="1"/>
          <p:nvPr/>
        </p:nvSpPr>
        <p:spPr>
          <a:xfrm>
            <a:off x="1303975" y="2028447"/>
            <a:ext cx="893402" cy="276999"/>
          </a:xfrm>
          <a:prstGeom prst="rect">
            <a:avLst/>
          </a:prstGeom>
          <a:noFill/>
          <a:ln>
            <a:noFill/>
          </a:ln>
        </p:spPr>
        <p:txBody>
          <a:bodyPr wrap="square" rtlCol="0">
            <a:spAutoFit/>
          </a:bodyPr>
          <a:lstStyle/>
          <a:p>
            <a:r>
              <a:rPr lang="zh-CN" altLang="en-US" sz="1200" dirty="0" smtClean="0"/>
              <a:t>应用层</a:t>
            </a:r>
            <a:endParaRPr lang="zh-CN" altLang="en-US" sz="1200" dirty="0"/>
          </a:p>
        </p:txBody>
      </p:sp>
      <p:sp>
        <p:nvSpPr>
          <p:cNvPr id="15" name="TextBox 14"/>
          <p:cNvSpPr txBox="1"/>
          <p:nvPr/>
        </p:nvSpPr>
        <p:spPr>
          <a:xfrm>
            <a:off x="1278774" y="2492415"/>
            <a:ext cx="893402" cy="276999"/>
          </a:xfrm>
          <a:prstGeom prst="rect">
            <a:avLst/>
          </a:prstGeom>
          <a:noFill/>
          <a:ln>
            <a:noFill/>
          </a:ln>
        </p:spPr>
        <p:txBody>
          <a:bodyPr wrap="square" rtlCol="0">
            <a:spAutoFit/>
          </a:bodyPr>
          <a:lstStyle/>
          <a:p>
            <a:r>
              <a:rPr lang="zh-CN" altLang="en-US" sz="1200" dirty="0" smtClean="0"/>
              <a:t>服务层</a:t>
            </a:r>
            <a:endParaRPr lang="zh-CN" altLang="en-US" sz="1200" dirty="0"/>
          </a:p>
        </p:txBody>
      </p:sp>
      <p:sp>
        <p:nvSpPr>
          <p:cNvPr id="16" name="圆角矩形 15"/>
          <p:cNvSpPr/>
          <p:nvPr/>
        </p:nvSpPr>
        <p:spPr bwMode="auto">
          <a:xfrm>
            <a:off x="1174520" y="2907352"/>
            <a:ext cx="4549607" cy="593656"/>
          </a:xfrm>
          <a:prstGeom prst="roundRect">
            <a:avLst/>
          </a:prstGeom>
          <a:solidFill>
            <a:srgbClr val="3399FF"/>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7" name="TextBox 16"/>
          <p:cNvSpPr txBox="1"/>
          <p:nvPr/>
        </p:nvSpPr>
        <p:spPr>
          <a:xfrm>
            <a:off x="1319165" y="3065681"/>
            <a:ext cx="893402" cy="276999"/>
          </a:xfrm>
          <a:prstGeom prst="rect">
            <a:avLst/>
          </a:prstGeom>
          <a:noFill/>
          <a:ln>
            <a:noFill/>
          </a:ln>
        </p:spPr>
        <p:txBody>
          <a:bodyPr wrap="square" rtlCol="0">
            <a:spAutoFit/>
          </a:bodyPr>
          <a:lstStyle/>
          <a:p>
            <a:r>
              <a:rPr lang="zh-CN" altLang="en-US" sz="1200" dirty="0" smtClean="0"/>
              <a:t>存储层</a:t>
            </a:r>
            <a:endParaRPr lang="zh-CN" altLang="en-US" sz="1200" dirty="0"/>
          </a:p>
        </p:txBody>
      </p:sp>
      <p:sp>
        <p:nvSpPr>
          <p:cNvPr id="18" name="矩形 17"/>
          <p:cNvSpPr/>
          <p:nvPr/>
        </p:nvSpPr>
        <p:spPr bwMode="auto">
          <a:xfrm>
            <a:off x="2380518" y="3065681"/>
            <a:ext cx="973533" cy="3174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19" name="矩形 18"/>
          <p:cNvSpPr/>
          <p:nvPr/>
        </p:nvSpPr>
        <p:spPr bwMode="auto">
          <a:xfrm>
            <a:off x="3744766" y="3066341"/>
            <a:ext cx="1034053" cy="33087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0" name="TextBox 19"/>
          <p:cNvSpPr txBox="1"/>
          <p:nvPr/>
        </p:nvSpPr>
        <p:spPr>
          <a:xfrm>
            <a:off x="2343073" y="3093277"/>
            <a:ext cx="1172672" cy="276999"/>
          </a:xfrm>
          <a:prstGeom prst="rect">
            <a:avLst/>
          </a:prstGeom>
          <a:noFill/>
          <a:ln>
            <a:noFill/>
          </a:ln>
        </p:spPr>
        <p:txBody>
          <a:bodyPr wrap="square" rtlCol="0">
            <a:spAutoFit/>
          </a:bodyPr>
          <a:lstStyle/>
          <a:p>
            <a:r>
              <a:rPr lang="zh-CN" altLang="en-US" sz="1200" dirty="0" smtClean="0"/>
              <a:t>主从复制</a:t>
            </a:r>
            <a:endParaRPr lang="zh-CN" altLang="en-US" sz="1200" dirty="0"/>
          </a:p>
        </p:txBody>
      </p:sp>
      <p:sp>
        <p:nvSpPr>
          <p:cNvPr id="21" name="TextBox 20"/>
          <p:cNvSpPr txBox="1"/>
          <p:nvPr/>
        </p:nvSpPr>
        <p:spPr>
          <a:xfrm>
            <a:off x="3857040" y="3123116"/>
            <a:ext cx="877332" cy="276999"/>
          </a:xfrm>
          <a:prstGeom prst="rect">
            <a:avLst/>
          </a:prstGeom>
          <a:noFill/>
          <a:ln>
            <a:noFill/>
          </a:ln>
        </p:spPr>
        <p:txBody>
          <a:bodyPr wrap="square" rtlCol="0">
            <a:spAutoFit/>
          </a:bodyPr>
          <a:lstStyle/>
          <a:p>
            <a:r>
              <a:rPr lang="zh-CN" altLang="en-US" sz="1200" dirty="0" smtClean="0"/>
              <a:t>集群分片</a:t>
            </a:r>
            <a:endParaRPr lang="zh-CN" altLang="en-US" sz="1200" dirty="0"/>
          </a:p>
        </p:txBody>
      </p:sp>
      <p:sp>
        <p:nvSpPr>
          <p:cNvPr id="23" name="TextBox 22"/>
          <p:cNvSpPr txBox="1"/>
          <p:nvPr/>
        </p:nvSpPr>
        <p:spPr>
          <a:xfrm>
            <a:off x="4733456" y="5373216"/>
            <a:ext cx="3336245" cy="646331"/>
          </a:xfrm>
          <a:prstGeom prst="rect">
            <a:avLst/>
          </a:prstGeom>
          <a:noFill/>
        </p:spPr>
        <p:txBody>
          <a:bodyPr wrap="square" rtlCol="0">
            <a:spAutoFit/>
          </a:bodyPr>
          <a:lstStyle/>
          <a:p>
            <a:r>
              <a:rPr lang="en-US" altLang="zh-CN" dirty="0" smtClean="0"/>
              <a:t>Windows</a:t>
            </a:r>
            <a:r>
              <a:rPr lang="zh-CN" altLang="en-US" dirty="0" smtClean="0"/>
              <a:t>系统下包含三个存储节点的自动分片集群</a:t>
            </a:r>
            <a:endParaRPr lang="zh-CN" altLang="en-US" dirty="0"/>
          </a:p>
        </p:txBody>
      </p:sp>
      <p:sp>
        <p:nvSpPr>
          <p:cNvPr id="24" name="矩形 23"/>
          <p:cNvSpPr/>
          <p:nvPr/>
        </p:nvSpPr>
        <p:spPr bwMode="auto">
          <a:xfrm>
            <a:off x="2267326" y="2492415"/>
            <a:ext cx="845460" cy="31706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文本框 4"/>
          <p:cNvSpPr txBox="1"/>
          <p:nvPr/>
        </p:nvSpPr>
        <p:spPr>
          <a:xfrm>
            <a:off x="2389914" y="2492595"/>
            <a:ext cx="800583" cy="307777"/>
          </a:xfrm>
          <a:prstGeom prst="rect">
            <a:avLst/>
          </a:prstGeom>
          <a:noFill/>
          <a:ln>
            <a:noFill/>
          </a:ln>
        </p:spPr>
        <p:txBody>
          <a:bodyPr wrap="square" rtlCol="0">
            <a:spAutoFit/>
          </a:bodyPr>
          <a:lstStyle/>
          <a:p>
            <a:r>
              <a:rPr lang="zh-CN" altLang="en-US" sz="1400" dirty="0" smtClean="0"/>
              <a:t>索引</a:t>
            </a:r>
            <a:endParaRPr lang="zh-CN" altLang="en-US" sz="1400" dirty="0"/>
          </a:p>
        </p:txBody>
      </p:sp>
      <p:sp>
        <p:nvSpPr>
          <p:cNvPr id="26" name="矩形 25"/>
          <p:cNvSpPr/>
          <p:nvPr/>
        </p:nvSpPr>
        <p:spPr bwMode="auto">
          <a:xfrm>
            <a:off x="3737788" y="2471319"/>
            <a:ext cx="1021878" cy="317061"/>
          </a:xfrm>
          <a:prstGeom prst="rect">
            <a:avLst/>
          </a:prstGeom>
          <a:solidFill>
            <a:schemeClr val="accent1"/>
          </a:solidFill>
          <a:ln w="9525" cap="flat" cmpd="sng" algn="ctr">
            <a:no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文本框 32"/>
          <p:cNvSpPr txBox="1"/>
          <p:nvPr/>
        </p:nvSpPr>
        <p:spPr>
          <a:xfrm>
            <a:off x="3769591" y="2501699"/>
            <a:ext cx="1183938" cy="307777"/>
          </a:xfrm>
          <a:prstGeom prst="rect">
            <a:avLst/>
          </a:prstGeom>
          <a:noFill/>
          <a:ln>
            <a:noFill/>
          </a:ln>
        </p:spPr>
        <p:txBody>
          <a:bodyPr wrap="square" rtlCol="0">
            <a:spAutoFit/>
          </a:bodyPr>
          <a:lstStyle/>
          <a:p>
            <a:r>
              <a:rPr lang="en-US" altLang="zh-CN" sz="1400" dirty="0" smtClean="0"/>
              <a:t>Mapreduce</a:t>
            </a:r>
            <a:endParaRPr lang="zh-CN" altLang="en-US" sz="1400" dirty="0"/>
          </a:p>
        </p:txBody>
      </p:sp>
      <p:sp>
        <p:nvSpPr>
          <p:cNvPr id="30" name="TextBox 29"/>
          <p:cNvSpPr txBox="1"/>
          <p:nvPr/>
        </p:nvSpPr>
        <p:spPr>
          <a:xfrm>
            <a:off x="6212222" y="1797614"/>
            <a:ext cx="1586993" cy="738664"/>
          </a:xfrm>
          <a:prstGeom prst="rect">
            <a:avLst/>
          </a:prstGeom>
          <a:noFill/>
        </p:spPr>
        <p:txBody>
          <a:bodyPr wrap="square" rtlCol="0">
            <a:spAutoFit/>
          </a:bodyPr>
          <a:lstStyle/>
          <a:p>
            <a:r>
              <a:rPr lang="en-US" altLang="zh-CN" sz="1400" dirty="0" smtClean="0"/>
              <a:t>Pat</a:t>
            </a:r>
            <a:r>
              <a:rPr lang="zh-CN" altLang="en-US" sz="1400" dirty="0" smtClean="0"/>
              <a:t>病人基本信息</a:t>
            </a:r>
            <a:endParaRPr lang="en-US" altLang="zh-CN" sz="1400" dirty="0" smtClean="0"/>
          </a:p>
          <a:p>
            <a:r>
              <a:rPr lang="en-US" altLang="zh-CN" sz="1400" dirty="0" smtClean="0"/>
              <a:t>History </a:t>
            </a:r>
            <a:r>
              <a:rPr lang="zh-CN" altLang="en-US" sz="1400" dirty="0" smtClean="0"/>
              <a:t>病史信息</a:t>
            </a:r>
            <a:endParaRPr lang="en-US" altLang="zh-CN" sz="1400" dirty="0" smtClean="0"/>
          </a:p>
          <a:p>
            <a:r>
              <a:rPr lang="en-US" altLang="zh-CN" sz="1400" dirty="0" err="1" smtClean="0"/>
              <a:t>Inquery</a:t>
            </a:r>
            <a:r>
              <a:rPr lang="en-US" altLang="zh-CN" sz="1400" dirty="0" smtClean="0"/>
              <a:t> </a:t>
            </a:r>
            <a:r>
              <a:rPr lang="zh-CN" altLang="en-US" sz="1400" dirty="0" smtClean="0"/>
              <a:t>问诊信息</a:t>
            </a:r>
            <a:endParaRPr lang="en-US" altLang="zh-CN" sz="1400" dirty="0" smtClean="0"/>
          </a:p>
        </p:txBody>
      </p:sp>
      <p:sp>
        <p:nvSpPr>
          <p:cNvPr id="57344" name="左大括号 57343"/>
          <p:cNvSpPr/>
          <p:nvPr/>
        </p:nvSpPr>
        <p:spPr bwMode="auto">
          <a:xfrm>
            <a:off x="5843061" y="1856545"/>
            <a:ext cx="288032" cy="646903"/>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2636912"/>
            <a:ext cx="1800200" cy="338554"/>
          </a:xfrm>
          <a:prstGeom prst="rect">
            <a:avLst/>
          </a:prstGeom>
          <a:noFill/>
        </p:spPr>
        <p:txBody>
          <a:bodyPr wrap="square" rtlCol="0">
            <a:spAutoFit/>
          </a:bodyPr>
          <a:lstStyle/>
          <a:p>
            <a:r>
              <a:rPr lang="zh-CN" altLang="en-US" sz="1600" dirty="0" smtClean="0"/>
              <a:t>推理引擎选择</a:t>
            </a:r>
            <a:endParaRPr lang="zh-CN" altLang="en-US" sz="1600" dirty="0"/>
          </a:p>
        </p:txBody>
      </p:sp>
      <p:sp>
        <p:nvSpPr>
          <p:cNvPr id="4" name="TextBox 3"/>
          <p:cNvSpPr txBox="1"/>
          <p:nvPr/>
        </p:nvSpPr>
        <p:spPr>
          <a:xfrm>
            <a:off x="3835201" y="2622011"/>
            <a:ext cx="1578532" cy="338554"/>
          </a:xfrm>
          <a:prstGeom prst="rect">
            <a:avLst/>
          </a:prstGeom>
          <a:noFill/>
        </p:spPr>
        <p:txBody>
          <a:bodyPr wrap="square" rtlCol="0">
            <a:spAutoFit/>
          </a:bodyPr>
          <a:lstStyle/>
          <a:p>
            <a:r>
              <a:rPr lang="zh-CN" altLang="en-US" sz="1600" dirty="0" smtClean="0"/>
              <a:t>问诊界面配置</a:t>
            </a:r>
            <a:endParaRPr lang="zh-CN" altLang="en-US" sz="1600" dirty="0"/>
          </a:p>
        </p:txBody>
      </p:sp>
      <p:sp>
        <p:nvSpPr>
          <p:cNvPr id="5" name="TextBox 4"/>
          <p:cNvSpPr txBox="1"/>
          <p:nvPr/>
        </p:nvSpPr>
        <p:spPr>
          <a:xfrm>
            <a:off x="5777485" y="2622011"/>
            <a:ext cx="1551482" cy="338554"/>
          </a:xfrm>
          <a:prstGeom prst="rect">
            <a:avLst/>
          </a:prstGeom>
          <a:noFill/>
        </p:spPr>
        <p:txBody>
          <a:bodyPr wrap="square" rtlCol="0">
            <a:spAutoFit/>
          </a:bodyPr>
          <a:lstStyle/>
          <a:p>
            <a:r>
              <a:rPr lang="zh-CN" altLang="en-US" sz="1600" dirty="0" smtClean="0"/>
              <a:t>数据交互实现</a:t>
            </a:r>
            <a:endParaRPr lang="zh-CN" altLang="en-US" sz="1600" dirty="0"/>
          </a:p>
        </p:txBody>
      </p:sp>
      <p:sp>
        <p:nvSpPr>
          <p:cNvPr id="13" name="TextBox 12"/>
          <p:cNvSpPr txBox="1"/>
          <p:nvPr/>
        </p:nvSpPr>
        <p:spPr>
          <a:xfrm>
            <a:off x="1988176" y="2622011"/>
            <a:ext cx="1575712" cy="338554"/>
          </a:xfrm>
          <a:prstGeom prst="rect">
            <a:avLst/>
          </a:prstGeom>
          <a:noFill/>
        </p:spPr>
        <p:txBody>
          <a:bodyPr wrap="square" rtlCol="0">
            <a:spAutoFit/>
          </a:bodyPr>
          <a:lstStyle/>
          <a:p>
            <a:r>
              <a:rPr lang="zh-CN" altLang="en-US" sz="1600" dirty="0" smtClean="0"/>
              <a:t>数据模型设计</a:t>
            </a:r>
            <a:endParaRPr lang="zh-CN" altLang="en-US" sz="1600" dirty="0"/>
          </a:p>
        </p:txBody>
      </p:sp>
      <p:sp>
        <p:nvSpPr>
          <p:cNvPr id="15" name="燕尾形 14"/>
          <p:cNvSpPr/>
          <p:nvPr/>
        </p:nvSpPr>
        <p:spPr bwMode="auto">
          <a:xfrm>
            <a:off x="1580826"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1727684"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3397638"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3544496"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5364088"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5510946"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3397639" y="3781443"/>
            <a:ext cx="2667878" cy="338554"/>
          </a:xfrm>
          <a:prstGeom prst="rect">
            <a:avLst/>
          </a:prstGeom>
          <a:noFill/>
        </p:spPr>
        <p:txBody>
          <a:bodyPr wrap="square" rtlCol="0">
            <a:spAutoFit/>
          </a:bodyPr>
          <a:lstStyle/>
          <a:p>
            <a:r>
              <a:rPr lang="zh-CN" altLang="en-US" sz="1600" dirty="0" smtClean="0"/>
              <a:t>知识更新</a:t>
            </a:r>
            <a:r>
              <a:rPr lang="en-US" altLang="zh-CN" sz="1600" dirty="0" smtClean="0"/>
              <a:t>OR</a:t>
            </a:r>
            <a:r>
              <a:rPr lang="zh-CN" altLang="en-US" sz="1600" dirty="0" smtClean="0"/>
              <a:t>临床需求变化</a:t>
            </a:r>
            <a:endParaRPr lang="en-US" altLang="zh-CN" sz="1600" dirty="0" smtClean="0"/>
          </a:p>
        </p:txBody>
      </p:sp>
      <p:sp>
        <p:nvSpPr>
          <p:cNvPr id="32" name="圆角矩形 31"/>
          <p:cNvSpPr/>
          <p:nvPr/>
        </p:nvSpPr>
        <p:spPr bwMode="auto">
          <a:xfrm>
            <a:off x="119172" y="2510378"/>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2511449"/>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3836091" y="2511449"/>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5782144" y="2511449"/>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3419872" y="3717032"/>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8" name="燕尾形 37"/>
          <p:cNvSpPr/>
          <p:nvPr/>
        </p:nvSpPr>
        <p:spPr bwMode="auto">
          <a:xfrm>
            <a:off x="7252993"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9" name="燕尾形 38"/>
          <p:cNvSpPr/>
          <p:nvPr/>
        </p:nvSpPr>
        <p:spPr bwMode="auto">
          <a:xfrm>
            <a:off x="7399851"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0" name="圆角矩形 39"/>
          <p:cNvSpPr/>
          <p:nvPr/>
        </p:nvSpPr>
        <p:spPr bwMode="auto">
          <a:xfrm>
            <a:off x="7668344" y="2512521"/>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1" name="TextBox 40"/>
          <p:cNvSpPr txBox="1"/>
          <p:nvPr/>
        </p:nvSpPr>
        <p:spPr>
          <a:xfrm>
            <a:off x="7882232" y="2634833"/>
            <a:ext cx="1154264" cy="338554"/>
          </a:xfrm>
          <a:prstGeom prst="rect">
            <a:avLst/>
          </a:prstGeom>
          <a:noFill/>
        </p:spPr>
        <p:txBody>
          <a:bodyPr wrap="square" rtlCol="0">
            <a:spAutoFit/>
          </a:bodyPr>
          <a:lstStyle/>
          <a:p>
            <a:r>
              <a:rPr lang="zh-CN" altLang="en-US" sz="1600" dirty="0" smtClean="0"/>
              <a:t>系统应用</a:t>
            </a:r>
            <a:endParaRPr lang="zh-CN" altLang="en-US" sz="1600" dirty="0"/>
          </a:p>
        </p:txBody>
      </p:sp>
      <p:sp>
        <p:nvSpPr>
          <p:cNvPr id="43" name="Freeform 3"/>
          <p:cNvSpPr>
            <a:spLocks/>
          </p:cNvSpPr>
          <p:nvPr/>
        </p:nvSpPr>
        <p:spPr bwMode="gray">
          <a:xfrm rot="15775734">
            <a:off x="7212847" y="2516521"/>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44" name="Freeform 3"/>
          <p:cNvSpPr>
            <a:spLocks/>
          </p:cNvSpPr>
          <p:nvPr/>
        </p:nvSpPr>
        <p:spPr bwMode="gray">
          <a:xfrm rot="17529143">
            <a:off x="1594007" y="2580934"/>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Tree>
    <p:extLst>
      <p:ext uri="{BB962C8B-B14F-4D97-AF65-F5344CB8AC3E}">
        <p14:creationId xmlns:p14="http://schemas.microsoft.com/office/powerpoint/2010/main" val="290608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ea typeface="微软雅黑" pitchFamily="34" charset="-122"/>
              </a:rPr>
              <a:t>WHO</a:t>
            </a:r>
            <a:r>
              <a:rPr lang="zh-CN" altLang="en-US" dirty="0" smtClean="0">
                <a:ea typeface="微软雅黑" pitchFamily="34" charset="-122"/>
              </a:rPr>
              <a:t>报告</a:t>
            </a:r>
            <a:r>
              <a:rPr lang="zh-CN" altLang="en-US" dirty="0">
                <a:ea typeface="微软雅黑" pitchFamily="34" charset="-122"/>
              </a:rPr>
              <a:t>称，全球约有</a:t>
            </a:r>
            <a:r>
              <a:rPr lang="en-US" altLang="zh-CN" dirty="0">
                <a:ea typeface="微软雅黑" pitchFamily="34" charset="-122"/>
              </a:rPr>
              <a:t>10%</a:t>
            </a:r>
            <a:r>
              <a:rPr lang="zh-CN" altLang="en-US" dirty="0">
                <a:ea typeface="微软雅黑" pitchFamily="34" charset="-122"/>
              </a:rPr>
              <a:t>的成年人患有偏头痛，</a:t>
            </a:r>
            <a:r>
              <a:rPr lang="en-US" altLang="zh-CN" dirty="0">
                <a:ea typeface="微软雅黑" pitchFamily="34" charset="-122"/>
              </a:rPr>
              <a:t>1.7%~4%</a:t>
            </a:r>
            <a:r>
              <a:rPr lang="zh-CN" altLang="en-US" dirty="0">
                <a:ea typeface="微软雅黑" pitchFamily="34" charset="-122"/>
              </a:rPr>
              <a:t>的成年人每月至少有</a:t>
            </a:r>
            <a:r>
              <a:rPr lang="en-US" altLang="zh-CN" dirty="0">
                <a:ea typeface="微软雅黑" pitchFamily="34" charset="-122"/>
              </a:rPr>
              <a:t>15</a:t>
            </a:r>
            <a:r>
              <a:rPr lang="zh-CN" altLang="en-US" dirty="0">
                <a:ea typeface="微软雅黑" pitchFamily="34" charset="-122"/>
              </a:rPr>
              <a:t>天发生头痛。然而，在偏头痛和紧张型头痛患者中，仅有</a:t>
            </a:r>
            <a:r>
              <a:rPr lang="en-US" altLang="zh-CN" dirty="0">
                <a:ea typeface="微软雅黑" pitchFamily="34" charset="-122"/>
              </a:rPr>
              <a:t>40%</a:t>
            </a:r>
            <a:r>
              <a:rPr lang="zh-CN" altLang="en-US" dirty="0">
                <a:ea typeface="微软雅黑" pitchFamily="34" charset="-122"/>
              </a:rPr>
              <a:t>获得了专业诊断，而在药物过量所致头痛患者中，这一比例更是低至</a:t>
            </a:r>
            <a:r>
              <a:rPr lang="en-US" altLang="zh-CN" dirty="0">
                <a:ea typeface="微软雅黑" pitchFamily="34" charset="-122"/>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27030" y="3156280"/>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 </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原发性</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、紧张</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型</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头痛等，占头痛总数</a:t>
            </a:r>
            <a:r>
              <a:rPr kumimoji="0" lang="en-US" altLang="zh-CN" sz="2000" b="0" i="0" u="none" strike="noStrike" kern="0" cap="none" spc="0" normalizeH="0" baseline="0" noProof="0" dirty="0" smtClean="0">
                <a:ln>
                  <a:noFill/>
                </a:ln>
                <a:solidFill>
                  <a:srgbClr val="FF0000"/>
                </a:solidFill>
                <a:effectLst/>
                <a:uLnTx/>
                <a:uFillTx/>
                <a:latin typeface="华文细黑" pitchFamily="2" charset="-122"/>
                <a:ea typeface="华文细黑" pitchFamily="2" charset="-122"/>
              </a:rPr>
              <a:t>80%</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以上</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分类</a:t>
            </a:r>
            <a:endPar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p:txBody>
      </p:sp>
      <p:sp>
        <p:nvSpPr>
          <p:cNvPr id="7" name="TextBox 6"/>
          <p:cNvSpPr txBox="1"/>
          <p:nvPr/>
        </p:nvSpPr>
        <p:spPr>
          <a:xfrm>
            <a:off x="1734484" y="6021288"/>
            <a:ext cx="5584136" cy="369332"/>
          </a:xfrm>
          <a:prstGeom prst="rect">
            <a:avLst/>
          </a:prstGeom>
          <a:noFill/>
        </p:spPr>
        <p:txBody>
          <a:bodyPr wrap="square" rtlCol="0">
            <a:sp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选取覆盖率广的原发性头痛作为辅助决策的目标</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5" name="Picture 1" descr="C:\Users\FGJ\AppData\Roaming\Tencent\Users\794460205\QQ\WinTemp\RichOle\DEK[615)KJDZU9NDUS83CWE.jp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979712" y="4512670"/>
            <a:ext cx="132397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C:\Users\FGJ\AppData\Roaming\Tencent\Users\794460205\QQ\WinTemp\RichOle\])FNGW_1CD]TD[W~22)Z%X2.jp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868798" y="4512670"/>
            <a:ext cx="2133600" cy="1152128"/>
          </a:xfrm>
          <a:prstGeom prst="rect">
            <a:avLst/>
          </a:prstGeom>
          <a:noFill/>
          <a:extLst>
            <a:ext uri="{909E8E84-426E-40DD-AFC4-6F175D3DCCD1}">
              <a14:hiddenFill xmlns:a14="http://schemas.microsoft.com/office/drawing/2010/main">
                <a:solidFill>
                  <a:srgbClr val="FFFFFF"/>
                </a:solidFill>
              </a14:hiddenFill>
            </a:ext>
          </a:extLst>
        </p:spPr>
      </p:pic>
      <p:sp>
        <p:nvSpPr>
          <p:cNvPr id="57344" name="TextBox 57343"/>
          <p:cNvSpPr txBox="1"/>
          <p:nvPr/>
        </p:nvSpPr>
        <p:spPr>
          <a:xfrm>
            <a:off x="3419872" y="5301208"/>
            <a:ext cx="1008112" cy="369332"/>
          </a:xfrm>
          <a:prstGeom prst="rect">
            <a:avLst/>
          </a:prstGeom>
          <a:noFill/>
        </p:spPr>
        <p:txBody>
          <a:bodyPr wrap="square" rtlCol="0">
            <a:spAutoFit/>
          </a:bodyPr>
          <a:lstStyle/>
          <a:p>
            <a:r>
              <a:rPr lang="zh-CN" altLang="en-US" dirty="0" smtClean="0"/>
              <a:t>偏头痛</a:t>
            </a:r>
            <a:endParaRPr lang="zh-CN" altLang="en-US" dirty="0"/>
          </a:p>
        </p:txBody>
      </p:sp>
      <p:sp>
        <p:nvSpPr>
          <p:cNvPr id="57345" name="TextBox 57344"/>
          <p:cNvSpPr txBox="1"/>
          <p:nvPr/>
        </p:nvSpPr>
        <p:spPr>
          <a:xfrm>
            <a:off x="6588224" y="5301208"/>
            <a:ext cx="1344406" cy="369332"/>
          </a:xfrm>
          <a:prstGeom prst="rect">
            <a:avLst/>
          </a:prstGeom>
          <a:noFill/>
        </p:spPr>
        <p:txBody>
          <a:bodyPr wrap="square" rtlCol="0">
            <a:spAutoFit/>
          </a:bodyPr>
          <a:lstStyle/>
          <a:p>
            <a:r>
              <a:rPr lang="zh-CN" altLang="en-US" dirty="0" smtClean="0"/>
              <a:t>紧张性头痛</a:t>
            </a:r>
            <a:endParaRPr lang="zh-CN" altLang="en-US" dirty="0"/>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基于框架的开发流程</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 name="组合 27"/>
          <p:cNvGrpSpPr>
            <a:grpSpLocks/>
          </p:cNvGrpSpPr>
          <p:nvPr/>
        </p:nvGrpSpPr>
        <p:grpSpPr bwMode="auto">
          <a:xfrm>
            <a:off x="877613" y="1845303"/>
            <a:ext cx="1557811" cy="120682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2174" y="1915028"/>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06783" y="312248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344503" y="3143062"/>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213285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0465" y="2191610"/>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7460" y="2224105"/>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15248" y="315363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675310" y="2547145"/>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052040" y="2558027"/>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文本框 15"/>
          <p:cNvSpPr txBox="1"/>
          <p:nvPr/>
        </p:nvSpPr>
        <p:spPr>
          <a:xfrm>
            <a:off x="3615956" y="5841381"/>
            <a:ext cx="1912088" cy="646331"/>
          </a:xfrm>
          <a:prstGeom prst="rect">
            <a:avLst/>
          </a:prstGeom>
          <a:noFill/>
        </p:spPr>
        <p:txBody>
          <a:bodyPr wrap="square" rtlCol="0">
            <a:spAutoFit/>
          </a:bodyPr>
          <a:lstStyle/>
          <a:p>
            <a:r>
              <a:rPr lang="zh-CN" altLang="en-US" dirty="0" smtClean="0"/>
              <a:t>头痛日志查看</a:t>
            </a:r>
            <a:endParaRPr lang="en-US" altLang="zh-CN" dirty="0" smtClean="0"/>
          </a:p>
          <a:p>
            <a:r>
              <a:rPr lang="zh-CN" altLang="en-US" dirty="0" smtClean="0"/>
              <a:t>头痛报告显示</a:t>
            </a:r>
            <a:endParaRPr lang="zh-CN" altLang="en-US" dirty="0"/>
          </a:p>
        </p:txBody>
      </p:sp>
      <p:sp>
        <p:nvSpPr>
          <p:cNvPr id="22" name="圆角矩形 21"/>
          <p:cNvSpPr/>
          <p:nvPr/>
        </p:nvSpPr>
        <p:spPr bwMode="auto">
          <a:xfrm>
            <a:off x="7522574" y="2265696"/>
            <a:ext cx="999675"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7645621" y="2319136"/>
            <a:ext cx="876628"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右箭头 23"/>
          <p:cNvSpPr/>
          <p:nvPr/>
        </p:nvSpPr>
        <p:spPr bwMode="auto">
          <a:xfrm>
            <a:off x="7014966" y="2466794"/>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圆角矩形 24"/>
          <p:cNvSpPr/>
          <p:nvPr/>
        </p:nvSpPr>
        <p:spPr bwMode="auto">
          <a:xfrm>
            <a:off x="1106783" y="5677335"/>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 name="矩形 1"/>
          <p:cNvSpPr/>
          <p:nvPr/>
        </p:nvSpPr>
        <p:spPr>
          <a:xfrm>
            <a:off x="3722358" y="3794469"/>
            <a:ext cx="2659364" cy="646331"/>
          </a:xfrm>
          <a:prstGeom prst="rect">
            <a:avLst/>
          </a:prstGeom>
        </p:spPr>
        <p:txBody>
          <a:bodyPr wrap="square">
            <a:spAutoFit/>
          </a:bodyPr>
          <a:lstStyle/>
          <a:p>
            <a:r>
              <a:rPr lang="en-US" altLang="zh-CN" dirty="0" err="1">
                <a:latin typeface="+mn-ea"/>
              </a:rPr>
              <a:t>GetInputIntoJson</a:t>
            </a:r>
            <a:r>
              <a:rPr lang="en-US" altLang="zh-CN" dirty="0">
                <a:latin typeface="+mn-ea"/>
              </a:rPr>
              <a:t>()</a:t>
            </a:r>
            <a:r>
              <a:rPr lang="zh-CN" altLang="en-US" dirty="0">
                <a:latin typeface="+mn-ea"/>
              </a:rPr>
              <a:t> </a:t>
            </a:r>
            <a:endParaRPr lang="en-US" altLang="zh-CN" dirty="0" smtClean="0">
              <a:latin typeface="+mn-ea"/>
            </a:endParaRPr>
          </a:p>
          <a:p>
            <a:r>
              <a:rPr lang="en-US" altLang="zh-CN" dirty="0" err="1" smtClean="0">
                <a:latin typeface="+mn-ea"/>
              </a:rPr>
              <a:t>GetoutputFromJson</a:t>
            </a:r>
            <a:r>
              <a:rPr lang="en-US" altLang="zh-CN" dirty="0">
                <a:latin typeface="+mn-ea"/>
              </a:rPr>
              <a:t>()</a:t>
            </a:r>
            <a:endParaRPr lang="zh-CN" altLang="en-US" dirty="0">
              <a:latin typeface="+mn-ea"/>
            </a:endParaRPr>
          </a:p>
        </p:txBody>
      </p:sp>
      <p:sp>
        <p:nvSpPr>
          <p:cNvPr id="11" name="左大括号 10"/>
          <p:cNvSpPr/>
          <p:nvPr/>
        </p:nvSpPr>
        <p:spPr bwMode="auto">
          <a:xfrm>
            <a:off x="3412266" y="3981772"/>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圆角矩形 27"/>
          <p:cNvSpPr/>
          <p:nvPr/>
        </p:nvSpPr>
        <p:spPr bwMode="auto">
          <a:xfrm>
            <a:off x="1106783" y="3794469"/>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1354247" y="5841381"/>
            <a:ext cx="1807927" cy="369332"/>
          </a:xfrm>
          <a:prstGeom prst="rect">
            <a:avLst/>
          </a:prstGeom>
          <a:noFill/>
        </p:spPr>
        <p:txBody>
          <a:bodyPr wrap="square" rtlCol="0">
            <a:spAutoFit/>
          </a:bodyPr>
          <a:lstStyle/>
          <a:p>
            <a:r>
              <a:rPr lang="zh-CN" altLang="en-US" dirty="0"/>
              <a:t>业务</a:t>
            </a:r>
            <a:r>
              <a:rPr lang="zh-CN" altLang="en-US" dirty="0" smtClean="0"/>
              <a:t>逻辑拓展</a:t>
            </a:r>
            <a:endParaRPr lang="zh-CN" altLang="en-US" dirty="0"/>
          </a:p>
        </p:txBody>
      </p:sp>
      <p:sp>
        <p:nvSpPr>
          <p:cNvPr id="27" name="TextBox 26"/>
          <p:cNvSpPr txBox="1"/>
          <p:nvPr/>
        </p:nvSpPr>
        <p:spPr>
          <a:xfrm>
            <a:off x="1350215" y="3981772"/>
            <a:ext cx="1811959" cy="369332"/>
          </a:xfrm>
          <a:prstGeom prst="rect">
            <a:avLst/>
          </a:prstGeom>
          <a:noFill/>
        </p:spPr>
        <p:txBody>
          <a:bodyPr wrap="square" rtlCol="0">
            <a:spAutoFit/>
          </a:bodyPr>
          <a:lstStyle/>
          <a:p>
            <a:r>
              <a:rPr lang="zh-CN" altLang="en-US" dirty="0" smtClean="0"/>
              <a:t>交互模块实现</a:t>
            </a:r>
            <a:endParaRPr lang="zh-CN" altLang="en-US" dirty="0"/>
          </a:p>
        </p:txBody>
      </p:sp>
      <p:sp>
        <p:nvSpPr>
          <p:cNvPr id="31" name="左大括号 30"/>
          <p:cNvSpPr/>
          <p:nvPr/>
        </p:nvSpPr>
        <p:spPr bwMode="auto">
          <a:xfrm>
            <a:off x="3277100" y="5862036"/>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1664" y="4555759"/>
            <a:ext cx="1539799" cy="96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5230" y="4725917"/>
            <a:ext cx="967319" cy="69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9511" y="4555759"/>
            <a:ext cx="1098247" cy="119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35696" y="4064283"/>
            <a:ext cx="2045404" cy="208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850929"/>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367876"/>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375579"/>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401185"/>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492896"/>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610788"/>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4067128"/>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850929"/>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6011996"/>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573016"/>
            <a:ext cx="1152128" cy="369332"/>
          </a:xfrm>
          <a:prstGeom prst="rect">
            <a:avLst/>
          </a:prstGeom>
          <a:noFill/>
        </p:spPr>
        <p:txBody>
          <a:bodyPr wrap="square" rtlCol="0">
            <a:spAutoFit/>
          </a:bodyPr>
          <a:lstStyle/>
          <a:p>
            <a:r>
              <a:rPr lang="zh-CN" altLang="en-US" dirty="0" smtClean="0"/>
              <a:t>登录系统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47" y="4287545"/>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4172118"/>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4273637"/>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83" y="4215705"/>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73" y="2149322"/>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0536" y="2149322"/>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63691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830685"/>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71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64257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6084100"/>
            <a:ext cx="3797946" cy="400110"/>
          </a:xfrm>
          <a:prstGeom prst="rect">
            <a:avLst/>
          </a:prstGeom>
          <a:noFill/>
        </p:spPr>
        <p:txBody>
          <a:bodyPr wrap="square" rtlCol="0">
            <a:spAutoFit/>
          </a:bodyPr>
          <a:lstStyle/>
          <a:p>
            <a:r>
              <a:rPr lang="zh-CN" altLang="en-US" sz="2000" dirty="0" smtClean="0"/>
              <a:t>原发性头痛诊断流程</a:t>
            </a:r>
            <a:endParaRPr lang="zh-CN" altLang="en-US" sz="2000" dirty="0"/>
          </a:p>
        </p:txBody>
      </p:sp>
      <p:sp>
        <p:nvSpPr>
          <p:cNvPr id="4" name="TextBox 3"/>
          <p:cNvSpPr txBox="1"/>
          <p:nvPr/>
        </p:nvSpPr>
        <p:spPr>
          <a:xfrm>
            <a:off x="6544157" y="2594041"/>
            <a:ext cx="2142655" cy="400110"/>
          </a:xfrm>
          <a:prstGeom prst="rect">
            <a:avLst/>
          </a:prstGeom>
          <a:noFill/>
        </p:spPr>
        <p:txBody>
          <a:bodyPr wrap="square" rtlCol="0">
            <a:spAutoFit/>
          </a:bodyPr>
          <a:lstStyle/>
          <a:p>
            <a:r>
              <a:rPr lang="zh-CN" altLang="en-US" sz="2000" dirty="0" smtClean="0"/>
              <a:t>继发性头痛筛查</a:t>
            </a:r>
            <a:endParaRPr lang="zh-CN" altLang="en-US" sz="2000"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38" y="2204864"/>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43808" y="1982050"/>
            <a:ext cx="4824536" cy="1477328"/>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又称老年痴呆症，是一种神经退行性疾病。随着人口老龄化程度的加剧，</a:t>
            </a:r>
            <a:r>
              <a:rPr lang="en-US" altLang="zh-CN" dirty="0" smtClean="0"/>
              <a:t>AD</a:t>
            </a:r>
            <a:r>
              <a:rPr lang="zh-CN" altLang="en-US" dirty="0" smtClean="0"/>
              <a:t>已经成为继心血管疾病、肿瘤和脑卒中之后的</a:t>
            </a:r>
            <a:r>
              <a:rPr lang="zh-CN" altLang="en-US" dirty="0" smtClean="0">
                <a:solidFill>
                  <a:srgbClr val="FF0000"/>
                </a:solidFill>
              </a:rPr>
              <a:t>第四位</a:t>
            </a:r>
            <a:r>
              <a:rPr lang="zh-CN" altLang="en-US" dirty="0" smtClean="0"/>
              <a:t>杀手，给社会和家庭带来沉重的负担</a:t>
            </a:r>
            <a:endParaRPr lang="zh-CN" altLang="en-US" dirty="0"/>
          </a:p>
        </p:txBody>
      </p:sp>
      <p:sp>
        <p:nvSpPr>
          <p:cNvPr id="10" name="矩形 9"/>
          <p:cNvSpPr/>
          <p:nvPr/>
        </p:nvSpPr>
        <p:spPr>
          <a:xfrm>
            <a:off x="5234312" y="3861048"/>
            <a:ext cx="3199842" cy="923330"/>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485479" y="4077071"/>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solidFill>
                  <a:srgbClr val="FF0000"/>
                </a:solidFill>
              </a:rPr>
              <a:t>1</a:t>
            </a:r>
            <a:r>
              <a:rPr lang="zh-CN" altLang="en-US" dirty="0">
                <a:solidFill>
                  <a:srgbClr val="FF0000"/>
                </a:solidFill>
              </a:rPr>
              <a:t>％</a:t>
            </a:r>
            <a:r>
              <a:rPr lang="zh-CN" altLang="en-US" dirty="0"/>
              <a:t>，而</a:t>
            </a:r>
            <a:r>
              <a:rPr lang="en-US" altLang="zh-CN" dirty="0"/>
              <a:t>85</a:t>
            </a:r>
            <a:r>
              <a:rPr lang="zh-CN" altLang="en-US" dirty="0"/>
              <a:t>岁人群的患病率为</a:t>
            </a:r>
            <a:r>
              <a:rPr lang="en-US" altLang="zh-CN" dirty="0">
                <a:solidFill>
                  <a:srgbClr val="FF0000"/>
                </a:solidFill>
              </a:rPr>
              <a:t>30</a:t>
            </a:r>
            <a:r>
              <a:rPr lang="zh-CN" altLang="en-US" dirty="0">
                <a:solidFill>
                  <a:srgbClr val="FF0000"/>
                </a:solidFill>
              </a:rPr>
              <a:t>％</a:t>
            </a:r>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3887242" y="4949011"/>
            <a:ext cx="1136944" cy="369332"/>
          </a:xfrm>
          <a:prstGeom prst="rect">
            <a:avLst/>
          </a:prstGeom>
          <a:noFill/>
        </p:spPr>
        <p:txBody>
          <a:bodyPr wrap="square" rtlCol="0">
            <a:spAutoFit/>
          </a:bodyPr>
          <a:lstStyle/>
          <a:p>
            <a:r>
              <a:rPr lang="zh-CN" altLang="en-US" dirty="0" smtClean="0"/>
              <a:t>重点人群</a:t>
            </a:r>
            <a:endParaRPr lang="en-US" altLang="zh-CN" dirty="0" smtClean="0"/>
          </a:p>
        </p:txBody>
      </p:sp>
      <p:sp>
        <p:nvSpPr>
          <p:cNvPr id="5" name="TextBox 4"/>
          <p:cNvSpPr txBox="1"/>
          <p:nvPr/>
        </p:nvSpPr>
        <p:spPr>
          <a:xfrm>
            <a:off x="1821569" y="5470133"/>
            <a:ext cx="5860902" cy="923330"/>
          </a:xfrm>
          <a:prstGeom prst="rect">
            <a:avLst/>
          </a:prstGeom>
          <a:noFill/>
        </p:spPr>
        <p:txBody>
          <a:bodyPr wrap="square" rtlCol="0">
            <a:spAutoFit/>
          </a:bodyPr>
          <a:lstStyle/>
          <a:p>
            <a:r>
              <a:rPr lang="zh-CN" altLang="en-US" dirty="0" smtClean="0"/>
              <a:t>目的：</a:t>
            </a:r>
            <a:endParaRPr lang="en-US" altLang="zh-CN" dirty="0" smtClean="0"/>
          </a:p>
          <a:p>
            <a:r>
              <a:rPr lang="zh-CN" altLang="en-US" dirty="0" smtClean="0"/>
              <a:t>         解决</a:t>
            </a:r>
            <a:r>
              <a:rPr lang="zh-CN" altLang="en-US" dirty="0" smtClean="0"/>
              <a:t>社区主要问题、满足社区基本卫生需求</a:t>
            </a:r>
            <a:endParaRPr lang="en-US" altLang="zh-CN" dirty="0" smtClean="0"/>
          </a:p>
          <a:p>
            <a:r>
              <a:rPr lang="zh-CN" altLang="en-US" dirty="0" smtClean="0"/>
              <a:t>               </a:t>
            </a:r>
            <a:endParaRPr lang="zh-CN" altLang="en-US" dirty="0"/>
          </a:p>
        </p:txBody>
      </p:sp>
      <p:pic>
        <p:nvPicPr>
          <p:cNvPr id="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021" y="2859331"/>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2837" y="2913920"/>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5355711" y="3440408"/>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304107" y="3435707"/>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701" y="2797480"/>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1944432" y="3440408"/>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3277050" y="3437383"/>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6281566" y="3481263"/>
            <a:ext cx="1236050" cy="307777"/>
          </a:xfrm>
          <a:prstGeom prst="rect">
            <a:avLst/>
          </a:prstGeom>
          <a:noFill/>
        </p:spPr>
        <p:txBody>
          <a:bodyPr wrap="square" rtlCol="0">
            <a:spAutoFit/>
          </a:bodyPr>
          <a:lstStyle/>
          <a:p>
            <a:r>
              <a:rPr lang="zh-CN" altLang="en-US" sz="1400" dirty="0" smtClean="0"/>
              <a:t>健康教育</a:t>
            </a:r>
            <a:endParaRPr lang="zh-CN" altLang="en-US" sz="1400" dirty="0"/>
          </a:p>
        </p:txBody>
      </p:sp>
      <p:pic>
        <p:nvPicPr>
          <p:cNvPr id="3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1566" y="2827676"/>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8996" y="2859331"/>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7538" y="1340768"/>
            <a:ext cx="1527995" cy="125702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95325" y="4214977"/>
            <a:ext cx="716899" cy="716899"/>
          </a:xfrm>
          <a:prstGeom prst="rect">
            <a:avLst/>
          </a:prstGeom>
        </p:spPr>
      </p:pic>
      <p:pic>
        <p:nvPicPr>
          <p:cNvPr id="7" name="图片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80476" y="4119102"/>
            <a:ext cx="829483" cy="829483"/>
          </a:xfrm>
          <a:prstGeom prst="rect">
            <a:avLst/>
          </a:prstGeom>
        </p:spPr>
      </p:pic>
      <p:pic>
        <p:nvPicPr>
          <p:cNvPr id="9" name="图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4216" y="4125894"/>
            <a:ext cx="895350" cy="895350"/>
          </a:xfrm>
          <a:prstGeom prst="rect">
            <a:avLst/>
          </a:prstGeom>
        </p:spPr>
      </p:pic>
      <p:sp>
        <p:nvSpPr>
          <p:cNvPr id="41" name="AutoShape 4"/>
          <p:cNvSpPr>
            <a:spLocks noChangeArrowheads="1"/>
          </p:cNvSpPr>
          <p:nvPr/>
        </p:nvSpPr>
        <p:spPr bwMode="gray">
          <a:xfrm rot="10800000">
            <a:off x="1230857" y="2376098"/>
            <a:ext cx="6926285" cy="1743003"/>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Arial" charset="0"/>
            </a:endParaRPr>
          </a:p>
        </p:txBody>
      </p:sp>
      <p:sp>
        <p:nvSpPr>
          <p:cNvPr id="2" name="圆角矩形 1"/>
          <p:cNvSpPr/>
          <p:nvPr/>
        </p:nvSpPr>
        <p:spPr bwMode="auto">
          <a:xfrm>
            <a:off x="1619672" y="5373216"/>
            <a:ext cx="6264696" cy="1056313"/>
          </a:xfrm>
          <a:prstGeom prst="roundRect">
            <a:avLst/>
          </a:prstGeom>
          <a:noFill/>
          <a:ln w="1905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基于框架的开发流程</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4"/>
          <p:cNvPicPr>
            <a:picLocks noChangeAspect="1" noChangeArrowheads="1"/>
          </p:cNvPicPr>
          <p:nvPr/>
        </p:nvPicPr>
        <p:blipFill>
          <a:blip r:embed="rId2" cstate="print"/>
          <a:srcRect/>
          <a:stretch>
            <a:fillRect/>
          </a:stretch>
        </p:blipFill>
        <p:spPr bwMode="auto">
          <a:xfrm>
            <a:off x="2304341" y="1416862"/>
            <a:ext cx="851946" cy="722318"/>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992747" y="1575614"/>
            <a:ext cx="761959" cy="777880"/>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7" name="Picture 2"/>
          <p:cNvPicPr>
            <a:picLocks noChangeAspect="1" noChangeArrowheads="1"/>
          </p:cNvPicPr>
          <p:nvPr/>
        </p:nvPicPr>
        <p:blipFill>
          <a:blip r:embed="rId4" cstate="print"/>
          <a:srcRect/>
          <a:stretch>
            <a:fillRect/>
          </a:stretch>
        </p:blipFill>
        <p:spPr bwMode="auto">
          <a:xfrm>
            <a:off x="1633971" y="1210486"/>
            <a:ext cx="755944" cy="1000132"/>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8" name="TextBox 7"/>
          <p:cNvSpPr txBox="1"/>
          <p:nvPr/>
        </p:nvSpPr>
        <p:spPr>
          <a:xfrm>
            <a:off x="2638053" y="2221254"/>
            <a:ext cx="280132" cy="369332"/>
          </a:xfrm>
          <a:prstGeom prst="rect">
            <a:avLst/>
          </a:prstGeom>
          <a:noFill/>
        </p:spPr>
        <p:txBody>
          <a:bodyPr wrap="square" rtlCol="0">
            <a:spAutoFit/>
          </a:bodyPr>
          <a:lstStyle/>
          <a:p>
            <a:r>
              <a:rPr lang="en-US" altLang="zh-CN" dirty="0" smtClean="0"/>
              <a:t>…</a:t>
            </a:r>
            <a:endParaRPr lang="zh-CN" altLang="en-US" dirty="0"/>
          </a:p>
        </p:txBody>
      </p:sp>
      <p:sp>
        <p:nvSpPr>
          <p:cNvPr id="9" name="矩形 8"/>
          <p:cNvSpPr/>
          <p:nvPr/>
        </p:nvSpPr>
        <p:spPr>
          <a:xfrm>
            <a:off x="1679780" y="2221254"/>
            <a:ext cx="885281" cy="369332"/>
          </a:xfrm>
          <a:prstGeom prst="rect">
            <a:avLst/>
          </a:prstGeom>
        </p:spPr>
        <p:txBody>
          <a:bodyPr wrap="square">
            <a:spAutoFit/>
          </a:bodyPr>
          <a:lstStyle/>
          <a:p>
            <a:r>
              <a:rPr lang="en-US" altLang="zh-CN" dirty="0" err="1" smtClean="0"/>
              <a:t>MoCA</a:t>
            </a:r>
            <a:endParaRPr lang="zh-CN" altLang="en-US" dirty="0"/>
          </a:p>
        </p:txBody>
      </p:sp>
      <p:sp>
        <p:nvSpPr>
          <p:cNvPr id="10" name="TextBox 9"/>
          <p:cNvSpPr txBox="1"/>
          <p:nvPr/>
        </p:nvSpPr>
        <p:spPr>
          <a:xfrm>
            <a:off x="2559484" y="1927574"/>
            <a:ext cx="1143008" cy="369332"/>
          </a:xfrm>
          <a:prstGeom prst="rect">
            <a:avLst/>
          </a:prstGeom>
          <a:noFill/>
        </p:spPr>
        <p:txBody>
          <a:bodyPr wrap="square" rtlCol="0">
            <a:spAutoFit/>
          </a:bodyPr>
          <a:lstStyle/>
          <a:p>
            <a:r>
              <a:rPr lang="en-US" dirty="0" smtClean="0"/>
              <a:t>ADAS-cog</a:t>
            </a:r>
            <a:endParaRPr lang="zh-CN" altLang="en-US" dirty="0"/>
          </a:p>
        </p:txBody>
      </p:sp>
      <p:sp>
        <p:nvSpPr>
          <p:cNvPr id="11" name="矩形 10"/>
          <p:cNvSpPr/>
          <p:nvPr/>
        </p:nvSpPr>
        <p:spPr>
          <a:xfrm>
            <a:off x="731970" y="2296906"/>
            <a:ext cx="797013" cy="369332"/>
          </a:xfrm>
          <a:prstGeom prst="rect">
            <a:avLst/>
          </a:prstGeom>
        </p:spPr>
        <p:txBody>
          <a:bodyPr wrap="none">
            <a:spAutoFit/>
          </a:bodyPr>
          <a:lstStyle/>
          <a:p>
            <a:r>
              <a:rPr lang="en-US" altLang="zh-CN" dirty="0" smtClean="0"/>
              <a:t>MMSE</a:t>
            </a:r>
            <a:endParaRPr lang="zh-CN" altLang="en-US" dirty="0"/>
          </a:p>
        </p:txBody>
      </p:sp>
      <p:sp>
        <p:nvSpPr>
          <p:cNvPr id="12" name="流程图: 磁盘 11"/>
          <p:cNvSpPr/>
          <p:nvPr/>
        </p:nvSpPr>
        <p:spPr>
          <a:xfrm>
            <a:off x="4657118" y="1363998"/>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3" name="TextBox 12"/>
          <p:cNvSpPr txBox="1"/>
          <p:nvPr/>
        </p:nvSpPr>
        <p:spPr>
          <a:xfrm>
            <a:off x="6516216" y="1454855"/>
            <a:ext cx="1143008" cy="646331"/>
          </a:xfrm>
          <a:prstGeom prst="rect">
            <a:avLst/>
          </a:prstGeom>
          <a:noFill/>
        </p:spPr>
        <p:txBody>
          <a:bodyPr wrap="square" rtlCol="0">
            <a:spAutoFit/>
          </a:bodyPr>
          <a:lstStyle/>
          <a:p>
            <a:r>
              <a:rPr lang="en-US" altLang="zh-CN" sz="1200" dirty="0" smtClean="0"/>
              <a:t>145 Cases from Chinese PLA Hospital</a:t>
            </a:r>
            <a:endParaRPr lang="zh-CN" altLang="en-US" sz="1200" dirty="0"/>
          </a:p>
        </p:txBody>
      </p:sp>
      <p:sp>
        <p:nvSpPr>
          <p:cNvPr id="3" name="圆角矩形 2"/>
          <p:cNvSpPr/>
          <p:nvPr/>
        </p:nvSpPr>
        <p:spPr bwMode="auto">
          <a:xfrm>
            <a:off x="3297064" y="2836838"/>
            <a:ext cx="2549871" cy="1428682"/>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TextBox 3"/>
          <p:cNvSpPr txBox="1"/>
          <p:nvPr/>
        </p:nvSpPr>
        <p:spPr>
          <a:xfrm>
            <a:off x="1889544" y="3276630"/>
            <a:ext cx="1497017"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15" name="右大括号 14"/>
          <p:cNvSpPr/>
          <p:nvPr/>
        </p:nvSpPr>
        <p:spPr bwMode="auto">
          <a:xfrm rot="5400000">
            <a:off x="4474316" y="1169233"/>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下箭头 17"/>
          <p:cNvSpPr/>
          <p:nvPr/>
        </p:nvSpPr>
        <p:spPr>
          <a:xfrm>
            <a:off x="4172476" y="257866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6" name="下箭头 25"/>
          <p:cNvSpPr/>
          <p:nvPr/>
        </p:nvSpPr>
        <p:spPr>
          <a:xfrm rot="16200000">
            <a:off x="5597993" y="340830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7" name="圆角矩形 26"/>
          <p:cNvSpPr/>
          <p:nvPr/>
        </p:nvSpPr>
        <p:spPr bwMode="auto">
          <a:xfrm>
            <a:off x="6283406" y="3199180"/>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文本框 6"/>
          <p:cNvSpPr txBox="1"/>
          <p:nvPr/>
        </p:nvSpPr>
        <p:spPr>
          <a:xfrm>
            <a:off x="6406453" y="3252620"/>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11560" y="1772816"/>
            <a:ext cx="7452751" cy="3000821"/>
          </a:xfrm>
          <a:prstGeom prst="rect">
            <a:avLst/>
          </a:prstGeom>
          <a:noFill/>
        </p:spPr>
        <p:txBody>
          <a:bodyPr wrap="square" rtlCol="0">
            <a:spAutoFit/>
          </a:bodyPr>
          <a:lstStyle/>
          <a:p>
            <a:pPr>
              <a:lnSpc>
                <a:spcPct val="150000"/>
              </a:lnSpc>
            </a:pPr>
            <a:r>
              <a:rPr lang="en-US" altLang="zh-CN" dirty="0" smtClean="0"/>
              <a:t>1.</a:t>
            </a:r>
            <a:r>
              <a:rPr lang="zh-CN" altLang="en-US" dirty="0" smtClean="0"/>
              <a:t>目前系统的数据库存储的都为文本类信息，图像检查信息在医疗数据中也很常见，可以使用</a:t>
            </a:r>
            <a:r>
              <a:rPr lang="en-US" altLang="zh-CN" dirty="0" err="1" smtClean="0"/>
              <a:t>MongoDB</a:t>
            </a:r>
            <a:r>
              <a:rPr lang="zh-CN" altLang="en-US" dirty="0" smtClean="0"/>
              <a:t>的子模块</a:t>
            </a:r>
            <a:r>
              <a:rPr lang="en-US" altLang="zh-CN" dirty="0" smtClean="0"/>
              <a:t> </a:t>
            </a:r>
            <a:r>
              <a:rPr lang="en-US" altLang="zh-CN" dirty="0" err="1" smtClean="0"/>
              <a:t>GridFS</a:t>
            </a:r>
            <a:r>
              <a:rPr lang="zh-CN" altLang="en-US" dirty="0" smtClean="0"/>
              <a:t>实现分布式文件存储从而达到对于大量临床图像信息的管理</a:t>
            </a:r>
            <a:endParaRPr lang="en-US" altLang="zh-CN" dirty="0" smtClean="0"/>
          </a:p>
          <a:p>
            <a:pPr>
              <a:lnSpc>
                <a:spcPct val="150000"/>
              </a:lnSpc>
            </a:pPr>
            <a:r>
              <a:rPr lang="en-US" altLang="zh-CN" dirty="0" smtClean="0"/>
              <a:t>2.</a:t>
            </a:r>
            <a:r>
              <a:rPr lang="zh-CN" altLang="en-US" dirty="0" smtClean="0"/>
              <a:t>系统中病人的基本信息录入的功能可通过开发与社区医疗电子病历系统数据交互的组件实现自动化，减少手动输入量，增加系统的用户友好</a:t>
            </a:r>
            <a:r>
              <a:rPr lang="zh-CN" altLang="en-US" dirty="0" smtClean="0"/>
              <a:t>性</a:t>
            </a:r>
            <a:endParaRPr lang="en-US" altLang="zh-CN" dirty="0" smtClean="0"/>
          </a:p>
          <a:p>
            <a:pPr>
              <a:lnSpc>
                <a:spcPct val="150000"/>
              </a:lnSpc>
            </a:pPr>
            <a:r>
              <a:rPr lang="en-US" altLang="zh-CN" dirty="0" smtClean="0"/>
              <a:t>3.</a:t>
            </a:r>
            <a:r>
              <a:rPr lang="zh-CN" altLang="en-US" dirty="0" smtClean="0"/>
              <a:t>面向专家的知识表达和更新系统</a:t>
            </a:r>
            <a:endParaRPr lang="zh-CN" altLang="en-US" dirty="0"/>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致谢</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11560" y="1844824"/>
            <a:ext cx="8280920" cy="3157788"/>
          </a:xfrm>
          <a:prstGeom prst="rect">
            <a:avLst/>
          </a:prstGeom>
          <a:noFill/>
        </p:spPr>
        <p:txBody>
          <a:bodyPr wrap="square" rtlCol="0">
            <a:spAutoFit/>
          </a:bodyPr>
          <a:lstStyle/>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感谢各位答辩委员和在场参加我答辩的所有老师和同学</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感谢段会龙老师、吕旭东老师对我的教诲和指导</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smtClean="0">
                <a:solidFill>
                  <a:srgbClr val="1D528D"/>
                </a:solidFill>
                <a:latin typeface="宋体" pitchFamily="2" charset="-122"/>
                <a:ea typeface="宋体" pitchFamily="2" charset="-122"/>
              </a:rPr>
              <a:t>感谢老师</a:t>
            </a:r>
            <a:r>
              <a:rPr lang="zh-CN" altLang="en-US" sz="2400" kern="0" dirty="0">
                <a:solidFill>
                  <a:srgbClr val="1D528D"/>
                </a:solidFill>
                <a:latin typeface="宋体" pitchFamily="2" charset="-122"/>
                <a:ea typeface="宋体" pitchFamily="2" charset="-122"/>
              </a:rPr>
              <a:t>在学业、工作上对我的指导和帮助</a:t>
            </a:r>
            <a:endParaRPr lang="en-US" altLang="zh-CN" sz="2400" kern="0" dirty="0">
              <a:solidFill>
                <a:srgbClr val="1D528D"/>
              </a:solidFill>
              <a:latin typeface="宋体" pitchFamily="2" charset="-122"/>
              <a:ea typeface="宋体" pitchFamily="2" charset="-122"/>
            </a:endParaRP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感谢实验室所有老师、</a:t>
            </a:r>
            <a:r>
              <a:rPr lang="zh-CN" altLang="en-US" sz="2400" kern="0" dirty="0" smtClean="0">
                <a:solidFill>
                  <a:srgbClr val="1D528D"/>
                </a:solidFill>
                <a:latin typeface="宋体" pitchFamily="2" charset="-122"/>
                <a:ea typeface="宋体" pitchFamily="2" charset="-122"/>
              </a:rPr>
              <a:t>同学对</a:t>
            </a:r>
            <a:r>
              <a:rPr lang="zh-CN" altLang="en-US" sz="2400" kern="0" dirty="0">
                <a:solidFill>
                  <a:srgbClr val="1D528D"/>
                </a:solidFill>
                <a:latin typeface="宋体" pitchFamily="2" charset="-122"/>
                <a:ea typeface="宋体" pitchFamily="2" charset="-122"/>
              </a:rPr>
              <a:t>我的帮助</a:t>
            </a:r>
            <a:endParaRPr lang="en-US" altLang="zh-CN" sz="2400" kern="0" dirty="0">
              <a:solidFill>
                <a:srgbClr val="1D528D"/>
              </a:solidFill>
              <a:latin typeface="宋体" pitchFamily="2" charset="-122"/>
              <a:ea typeface="宋体" pitchFamily="2" charset="-122"/>
            </a:endParaRP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感谢家人、朋友对我的支持和鼓励</a:t>
            </a:r>
            <a:endParaRPr lang="zh-CN" altLang="en-US" sz="2400" kern="0" dirty="0">
              <a:solidFill>
                <a:srgbClr val="1D528D"/>
              </a:solidFill>
              <a:latin typeface="宋体" pitchFamily="2" charset="-122"/>
              <a:ea typeface="宋体" pitchFamily="2" charset="-122"/>
            </a:endParaRPr>
          </a:p>
        </p:txBody>
      </p:sp>
    </p:spTree>
    <p:extLst>
      <p:ext uri="{BB962C8B-B14F-4D97-AF65-F5344CB8AC3E}">
        <p14:creationId xmlns:p14="http://schemas.microsoft.com/office/powerpoint/2010/main" val="229778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t>社区承担常见疾病的诊疗工作，中心医院专注于解决疑难杂症的诊疗问题</a:t>
            </a:r>
            <a:endParaRPr lang="zh-CN" altLang="en-US" dirty="0"/>
          </a:p>
        </p:txBody>
      </p:sp>
      <p:sp>
        <p:nvSpPr>
          <p:cNvPr id="3" name="TextBox 2"/>
          <p:cNvSpPr txBox="1"/>
          <p:nvPr/>
        </p:nvSpPr>
        <p:spPr>
          <a:xfrm>
            <a:off x="3729904" y="5887698"/>
            <a:ext cx="1458592" cy="738664"/>
          </a:xfrm>
          <a:prstGeom prst="rect">
            <a:avLst/>
          </a:prstGeom>
          <a:noFill/>
        </p:spPr>
        <p:txBody>
          <a:bodyPr wrap="square" rtlCol="0">
            <a:spAutoFit/>
          </a:bodyPr>
          <a:lstStyle/>
          <a:p>
            <a:r>
              <a:rPr lang="zh-CN" altLang="en-US" sz="1400" dirty="0" smtClean="0"/>
              <a:t>患者集中</a:t>
            </a:r>
            <a:r>
              <a:rPr lang="zh-CN" altLang="en-US" sz="1400" dirty="0"/>
              <a:t>于上级医院</a:t>
            </a:r>
            <a:r>
              <a:rPr lang="zh-CN" altLang="en-US" sz="1400" dirty="0" smtClean="0"/>
              <a:t>而没有向</a:t>
            </a:r>
            <a:r>
              <a:rPr lang="zh-CN" altLang="en-US" sz="1400" dirty="0"/>
              <a:t>基层合理分流</a:t>
            </a:r>
          </a:p>
        </p:txBody>
      </p:sp>
      <p:sp>
        <p:nvSpPr>
          <p:cNvPr id="42" name="TextBox 41"/>
          <p:cNvSpPr txBox="1"/>
          <p:nvPr/>
        </p:nvSpPr>
        <p:spPr>
          <a:xfrm>
            <a:off x="3900027" y="2309393"/>
            <a:ext cx="1152128" cy="738664"/>
          </a:xfrm>
          <a:prstGeom prst="rect">
            <a:avLst/>
          </a:prstGeom>
          <a:noFill/>
        </p:spPr>
        <p:txBody>
          <a:bodyPr wrap="square" rtlCol="0">
            <a:spAutoFit/>
          </a:bodyPr>
          <a:lstStyle/>
          <a:p>
            <a:r>
              <a:rPr lang="zh-CN" altLang="en-US" sz="1400" dirty="0" smtClean="0"/>
              <a:t>社区医疗诊疗水平低</a:t>
            </a:r>
            <a:endParaRPr lang="en-US" altLang="zh-CN" sz="1400" dirty="0" smtClean="0"/>
          </a:p>
          <a:p>
            <a:endParaRPr lang="en-US" altLang="zh-CN" sz="1400" dirty="0" smtClean="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a:t>
            </a:r>
            <a:r>
              <a:rPr lang="zh-CN" altLang="en-US" sz="2400" b="1" dirty="0" smtClean="0">
                <a:solidFill>
                  <a:srgbClr val="FFFFFF"/>
                </a:solidFill>
                <a:latin typeface="Times New Roman" pitchFamily="18" charset="0"/>
                <a:ea typeface="黑体" pitchFamily="49" charset="-122"/>
                <a:cs typeface="Times New Roman" pitchFamily="18" charset="0"/>
              </a:rPr>
              <a:t>（</a:t>
            </a:r>
            <a:r>
              <a:rPr lang="en-US" altLang="zh-CN" sz="2400" b="1" dirty="0" smtClean="0">
                <a:solidFill>
                  <a:srgbClr val="FFFFFF"/>
                </a:solidFill>
                <a:latin typeface="Times New Roman" pitchFamily="18" charset="0"/>
                <a:ea typeface="黑体" pitchFamily="49" charset="-122"/>
                <a:cs typeface="Times New Roman" pitchFamily="18" charset="0"/>
              </a:rPr>
              <a:t>Clinical Decision Support System</a:t>
            </a:r>
            <a:r>
              <a:rPr lang="zh-CN" altLang="en-US" sz="2400" b="1" dirty="0" smtClean="0">
                <a:solidFill>
                  <a:srgbClr val="FFFFFF"/>
                </a:solidFill>
                <a:latin typeface="Times New Roman" pitchFamily="18" charset="0"/>
                <a:ea typeface="黑体" pitchFamily="49" charset="-122"/>
                <a:cs typeface="Times New Roman" pitchFamily="18" charset="0"/>
              </a:rPr>
              <a:t>）</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27584" y="2630732"/>
            <a:ext cx="4680520" cy="1590356"/>
          </a:xfrm>
          <a:prstGeom prst="ellips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591098" y="1314044"/>
            <a:ext cx="7961803" cy="369332"/>
          </a:xfrm>
          <a:prstGeom prst="rect">
            <a:avLst/>
          </a:prstGeom>
        </p:spPr>
        <p:txBody>
          <a:bodyPr wrap="square">
            <a:spAutoFit/>
          </a:bodyPr>
          <a:lstStyle/>
          <a:p>
            <a:r>
              <a:rPr lang="zh-CN" altLang="en-US" dirty="0"/>
              <a:t>定义</a:t>
            </a:r>
            <a:endParaRPr lang="en-US" altLang="zh-CN" dirty="0" smtClean="0"/>
          </a:p>
        </p:txBody>
      </p:sp>
      <p:sp>
        <p:nvSpPr>
          <p:cNvPr id="18" name="矩形 17"/>
          <p:cNvSpPr/>
          <p:nvPr/>
        </p:nvSpPr>
        <p:spPr>
          <a:xfrm>
            <a:off x="894102" y="3179206"/>
            <a:ext cx="646331"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latin typeface="+mn-ea"/>
              </a:rPr>
              <a:t>D</a:t>
            </a:r>
            <a:r>
              <a:rPr lang="en-US" altLang="zh-CN" dirty="0">
                <a:solidFill>
                  <a:schemeClr val="accent1">
                    <a:lumMod val="50000"/>
                  </a:schemeClr>
                </a:solidFill>
                <a:latin typeface="+mn-ea"/>
              </a:rPr>
              <a:t>EMS</a:t>
            </a:r>
            <a:endParaRPr lang="zh-CN" altLang="en-US" dirty="0">
              <a:solidFill>
                <a:schemeClr val="accent1">
                  <a:lumMod val="50000"/>
                </a:schemeClr>
              </a:solidFill>
              <a:latin typeface="+mn-ea"/>
            </a:endParaRPr>
          </a:p>
        </p:txBody>
      </p:sp>
      <p:sp>
        <p:nvSpPr>
          <p:cNvPr id="3" name="矩形 2"/>
          <p:cNvSpPr/>
          <p:nvPr/>
        </p:nvSpPr>
        <p:spPr>
          <a:xfrm>
            <a:off x="1267250" y="3707740"/>
            <a:ext cx="206178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a:solidFill>
                  <a:schemeClr val="accent1">
                    <a:lumMod val="50000"/>
                  </a:schemeClr>
                </a:solidFill>
                <a:latin typeface="+mn-ea"/>
              </a:rPr>
              <a:t>Archimedes</a:t>
            </a:r>
            <a:r>
              <a:rPr lang="en-US" altLang="zh-CN" dirty="0">
                <a:solidFill>
                  <a:schemeClr val="accent1">
                    <a:lumMod val="50000"/>
                  </a:schemeClr>
                </a:solidFill>
                <a:latin typeface="+mn-ea"/>
              </a:rPr>
              <a:t> </a:t>
            </a:r>
            <a:r>
              <a:rPr lang="en-US" altLang="zh-CN" dirty="0" err="1">
                <a:solidFill>
                  <a:schemeClr val="accent1">
                    <a:lumMod val="50000"/>
                  </a:schemeClr>
                </a:solidFill>
                <a:latin typeface="+mn-ea"/>
              </a:rPr>
              <a:t>IndiGO</a:t>
            </a:r>
            <a:endParaRPr lang="zh-CN" altLang="en-US" dirty="0">
              <a:solidFill>
                <a:schemeClr val="accent1">
                  <a:lumMod val="50000"/>
                </a:schemeClr>
              </a:solidFill>
              <a:latin typeface="+mn-ea"/>
            </a:endParaRPr>
          </a:p>
        </p:txBody>
      </p:sp>
      <p:sp>
        <p:nvSpPr>
          <p:cNvPr id="6" name="矩形 5"/>
          <p:cNvSpPr/>
          <p:nvPr/>
        </p:nvSpPr>
        <p:spPr>
          <a:xfrm>
            <a:off x="1745617" y="3239912"/>
            <a:ext cx="1569660"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latin typeface="+mn-ea"/>
              </a:rPr>
              <a:t>Auminence</a:t>
            </a:r>
            <a:endParaRPr lang="zh-CN" altLang="en-US" sz="2400" dirty="0">
              <a:solidFill>
                <a:schemeClr val="accent1">
                  <a:lumMod val="50000"/>
                </a:schemeClr>
              </a:solidFill>
              <a:latin typeface="+mn-ea"/>
            </a:endParaRPr>
          </a:p>
        </p:txBody>
      </p:sp>
      <p:sp>
        <p:nvSpPr>
          <p:cNvPr id="15" name="矩形 14"/>
          <p:cNvSpPr/>
          <p:nvPr/>
        </p:nvSpPr>
        <p:spPr>
          <a:xfrm>
            <a:off x="1301365" y="3443152"/>
            <a:ext cx="99257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latin typeface="+mn-ea"/>
              </a:rPr>
              <a:t>Dxplain</a:t>
            </a:r>
            <a:endParaRPr lang="zh-CN" altLang="en-US" dirty="0">
              <a:solidFill>
                <a:schemeClr val="accent1">
                  <a:lumMod val="50000"/>
                </a:schemeClr>
              </a:solidFill>
              <a:latin typeface="+mn-ea"/>
            </a:endParaRPr>
          </a:p>
        </p:txBody>
      </p:sp>
      <p:sp>
        <p:nvSpPr>
          <p:cNvPr id="17" name="矩形 16"/>
          <p:cNvSpPr/>
          <p:nvPr/>
        </p:nvSpPr>
        <p:spPr>
          <a:xfrm>
            <a:off x="4450645" y="3296003"/>
            <a:ext cx="87716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Isabel</a:t>
            </a:r>
            <a:endParaRPr lang="zh-CN" altLang="en-US" dirty="0">
              <a:solidFill>
                <a:schemeClr val="accent1">
                  <a:lumMod val="50000"/>
                </a:schemeClr>
              </a:solidFill>
              <a:latin typeface="+mn-ea"/>
            </a:endParaRPr>
          </a:p>
        </p:txBody>
      </p:sp>
      <p:sp>
        <p:nvSpPr>
          <p:cNvPr id="19" name="矩形 18"/>
          <p:cNvSpPr/>
          <p:nvPr/>
        </p:nvSpPr>
        <p:spPr>
          <a:xfrm>
            <a:off x="3157470" y="2928601"/>
            <a:ext cx="1338828"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Micromedex</a:t>
            </a:r>
            <a:endParaRPr lang="zh-CN" altLang="en-US" dirty="0">
              <a:solidFill>
                <a:schemeClr val="accent1">
                  <a:lumMod val="50000"/>
                </a:schemeClr>
              </a:solidFill>
              <a:latin typeface="+mn-ea"/>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latin typeface="+mn-ea"/>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神经外科决策支持系统</a:t>
            </a:r>
            <a:endParaRPr lang="zh-CN" altLang="en-US" sz="1600" dirty="0">
              <a:solidFill>
                <a:schemeClr val="accent1">
                  <a:lumMod val="50000"/>
                </a:schemeClr>
              </a:solidFill>
              <a:latin typeface="+mn-ea"/>
            </a:endParaRPr>
          </a:p>
        </p:txBody>
      </p:sp>
      <p:sp>
        <p:nvSpPr>
          <p:cNvPr id="28" name="矩形 27"/>
          <p:cNvSpPr/>
          <p:nvPr/>
        </p:nvSpPr>
        <p:spPr>
          <a:xfrm>
            <a:off x="3135878" y="3713788"/>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心脏病决策支持系统</a:t>
            </a:r>
            <a:endParaRPr lang="zh-CN" altLang="en-US" dirty="0">
              <a:solidFill>
                <a:schemeClr val="accent1">
                  <a:lumMod val="50000"/>
                </a:schemeClr>
              </a:solidFill>
              <a:latin typeface="+mn-ea"/>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latin typeface="+mn-ea"/>
              </a:rPr>
              <a:t>Mycin</a:t>
            </a:r>
            <a:endParaRPr lang="zh-CN" altLang="en-US" sz="2400" dirty="0">
              <a:solidFill>
                <a:schemeClr val="accent1">
                  <a:lumMod val="50000"/>
                </a:schemeClr>
              </a:solidFill>
              <a:latin typeface="+mn-ea"/>
            </a:endParaRPr>
          </a:p>
        </p:txBody>
      </p:sp>
      <p:sp>
        <p:nvSpPr>
          <p:cNvPr id="30" name="矩形 29"/>
          <p:cNvSpPr/>
          <p:nvPr/>
        </p:nvSpPr>
        <p:spPr>
          <a:xfrm>
            <a:off x="4488034" y="3009909"/>
            <a:ext cx="1107996"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latin typeface="+mn-ea"/>
              </a:rPr>
              <a:t>Internist</a:t>
            </a:r>
            <a:endParaRPr lang="zh-CN" altLang="en-US" dirty="0">
              <a:solidFill>
                <a:schemeClr val="accent1">
                  <a:lumMod val="50000"/>
                </a:schemeClr>
              </a:solidFill>
              <a:latin typeface="+mn-ea"/>
            </a:endParaRPr>
          </a:p>
        </p:txBody>
      </p:sp>
      <p:sp>
        <p:nvSpPr>
          <p:cNvPr id="7" name="下箭头 6"/>
          <p:cNvSpPr/>
          <p:nvPr/>
        </p:nvSpPr>
        <p:spPr bwMode="auto">
          <a:xfrm>
            <a:off x="2347951" y="4566137"/>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70" y="2379592"/>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92" y="3431856"/>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99457" y="3113267"/>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99457" y="438784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298832"/>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254993"/>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4932888"/>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782664"/>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208703"/>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868600"/>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867137"/>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175580"/>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3987952"/>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209028"/>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274068"/>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70066" y="4215918"/>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745642"/>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724827"/>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824675"/>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575830"/>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049705" y="2228689"/>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1294547"/>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1294548"/>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1294546"/>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049705" y="2332055"/>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1305359"/>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1411369"/>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130535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369791"/>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394747"/>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058" y="3431435"/>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75"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605"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63"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4" name="上箭头 33"/>
          <p:cNvSpPr>
            <a:spLocks noChangeArrowheads="1"/>
          </p:cNvSpPr>
          <p:nvPr/>
        </p:nvSpPr>
        <p:spPr bwMode="auto">
          <a:xfrm>
            <a:off x="2812765"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118594"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6" name="上箭头 35"/>
          <p:cNvSpPr>
            <a:spLocks noChangeArrowheads="1"/>
          </p:cNvSpPr>
          <p:nvPr/>
        </p:nvSpPr>
        <p:spPr bwMode="auto">
          <a:xfrm>
            <a:off x="6283082"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7028395"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475656"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4759118" y="2854443"/>
            <a:ext cx="1184783" cy="369332"/>
          </a:xfrm>
          <a:prstGeom prst="rect">
            <a:avLst/>
          </a:prstGeom>
          <a:noFill/>
        </p:spPr>
        <p:txBody>
          <a:bodyPr wrap="square" rtlCol="0">
            <a:spAutoFit/>
          </a:bodyPr>
          <a:lstStyle>
            <a:defPPr>
              <a:defRPr lang="zh-CN"/>
            </a:defPPr>
          </a:lstStyle>
          <a:p>
            <a:r>
              <a:rPr lang="zh-CN" altLang="en-US" dirty="0"/>
              <a:t>知识库</a:t>
            </a:r>
            <a:endParaRPr lang="zh-CN" altLang="en-US" dirty="0"/>
          </a:p>
        </p:txBody>
      </p:sp>
      <p:sp>
        <p:nvSpPr>
          <p:cNvPr id="44" name="TextBox 43"/>
          <p:cNvSpPr txBox="1"/>
          <p:nvPr/>
        </p:nvSpPr>
        <p:spPr>
          <a:xfrm>
            <a:off x="5573945" y="4411445"/>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184"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0" name="TextBox 29"/>
          <p:cNvSpPr txBox="1"/>
          <p:nvPr/>
        </p:nvSpPr>
        <p:spPr>
          <a:xfrm>
            <a:off x="3495874" y="4521785"/>
            <a:ext cx="2156246"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临床决策支持系统</a:t>
            </a:r>
            <a:endParaRPr lang="zh-CN" altLang="en-US" dirty="0"/>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57"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63553"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76287" y="1550471"/>
            <a:ext cx="1335076" cy="369332"/>
          </a:xfrm>
          <a:prstGeom prst="rect">
            <a:avLst/>
          </a:prstGeom>
          <a:noFill/>
        </p:spPr>
        <p:txBody>
          <a:bodyPr wrap="square" rtlCol="0">
            <a:spAutoFit/>
          </a:bodyPr>
          <a:lstStyle/>
          <a:p>
            <a:r>
              <a:rPr lang="zh-CN" altLang="en-US" dirty="0" smtClean="0"/>
              <a:t>中心医院</a:t>
            </a:r>
            <a:endParaRPr lang="zh-CN" altLang="en-US" dirty="0"/>
          </a:p>
        </p:txBody>
      </p:sp>
      <p:sp>
        <p:nvSpPr>
          <p:cNvPr id="48" name="TextBox 47"/>
          <p:cNvSpPr txBox="1"/>
          <p:nvPr/>
        </p:nvSpPr>
        <p:spPr>
          <a:xfrm>
            <a:off x="6909332" y="3708873"/>
            <a:ext cx="1335076" cy="369332"/>
          </a:xfrm>
          <a:prstGeom prst="rect">
            <a:avLst/>
          </a:prstGeom>
          <a:noFill/>
        </p:spPr>
        <p:txBody>
          <a:bodyPr wrap="square" rtlCol="0">
            <a:spAutoFit/>
          </a:bodyPr>
          <a:lstStyle/>
          <a:p>
            <a:r>
              <a:rPr lang="zh-CN" altLang="en-US" dirty="0" smtClean="0"/>
              <a:t>社区医院</a:t>
            </a:r>
            <a:endParaRPr lang="zh-CN" altLang="en-US" dirty="0"/>
          </a:p>
        </p:txBody>
      </p:sp>
      <p:sp>
        <p:nvSpPr>
          <p:cNvPr id="3" name="TextBox 2"/>
          <p:cNvSpPr txBox="1"/>
          <p:nvPr/>
        </p:nvSpPr>
        <p:spPr>
          <a:xfrm>
            <a:off x="7304595" y="5270392"/>
            <a:ext cx="936104" cy="369332"/>
          </a:xfrm>
          <a:prstGeom prst="rect">
            <a:avLst/>
          </a:prstGeom>
          <a:noFill/>
        </p:spPr>
        <p:txBody>
          <a:bodyPr wrap="square" rtlCol="0">
            <a:spAutoFit/>
          </a:bodyPr>
          <a:lstStyle/>
          <a:p>
            <a:r>
              <a:rPr lang="zh-CN" altLang="en-US" dirty="0" smtClean="0"/>
              <a:t>患者</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a:t>
            </a:r>
            <a:r>
              <a:rPr lang="zh-CN" altLang="en-US" sz="2800" b="1" dirty="0" smtClean="0">
                <a:solidFill>
                  <a:srgbClr val="FFFFFF"/>
                </a:solidFill>
                <a:latin typeface="Times New Roman" pitchFamily="18" charset="0"/>
                <a:ea typeface="黑体" pitchFamily="49" charset="-122"/>
                <a:cs typeface="Times New Roman" pitchFamily="18" charset="0"/>
              </a:rPr>
              <a:t>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0" name="圆角矩形 9"/>
          <p:cNvSpPr/>
          <p:nvPr/>
        </p:nvSpPr>
        <p:spPr bwMode="auto">
          <a:xfrm>
            <a:off x="1331640" y="1484784"/>
            <a:ext cx="5688632" cy="72007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TextBox 36"/>
          <p:cNvSpPr txBox="1"/>
          <p:nvPr/>
        </p:nvSpPr>
        <p:spPr>
          <a:xfrm>
            <a:off x="2122491" y="1613990"/>
            <a:ext cx="4479404" cy="461665"/>
          </a:xfrm>
          <a:prstGeom prst="rect">
            <a:avLst/>
          </a:prstGeom>
          <a:noFill/>
        </p:spPr>
        <p:txBody>
          <a:bodyPr wrap="square" rtlCol="0">
            <a:spAutoFit/>
          </a:bodyPr>
          <a:lstStyle/>
          <a:p>
            <a:r>
              <a:rPr lang="zh-CN" altLang="en-US" sz="2400" b="1" dirty="0" smtClean="0"/>
              <a:t>面向社区</a:t>
            </a:r>
            <a:r>
              <a:rPr lang="zh-CN" altLang="en-US" sz="2400" b="1" dirty="0" smtClean="0"/>
              <a:t>疾病诊断决策支持系统</a:t>
            </a:r>
            <a:endParaRPr lang="zh-CN" altLang="en-US" sz="2400" b="1" dirty="0"/>
          </a:p>
        </p:txBody>
      </p:sp>
      <p:sp>
        <p:nvSpPr>
          <p:cNvPr id="11" name="下箭头 10"/>
          <p:cNvSpPr/>
          <p:nvPr/>
        </p:nvSpPr>
        <p:spPr bwMode="auto">
          <a:xfrm rot="1648090">
            <a:off x="2114289" y="2578518"/>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下箭头 37"/>
          <p:cNvSpPr/>
          <p:nvPr/>
        </p:nvSpPr>
        <p:spPr bwMode="auto">
          <a:xfrm rot="19017510">
            <a:off x="5882552" y="2582750"/>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862601" y="4635619"/>
            <a:ext cx="3499592" cy="369332"/>
          </a:xfrm>
          <a:prstGeom prst="rect">
            <a:avLst/>
          </a:prstGeom>
          <a:noFill/>
        </p:spPr>
        <p:txBody>
          <a:bodyPr wrap="square" rtlCol="0">
            <a:spAutoFit/>
          </a:bodyPr>
          <a:lstStyle/>
          <a:p>
            <a:r>
              <a:rPr lang="zh-CN" altLang="en-US" dirty="0"/>
              <a:t>系统</a:t>
            </a:r>
            <a:r>
              <a:rPr lang="zh-CN" altLang="en-US" dirty="0" smtClean="0"/>
              <a:t>的</a:t>
            </a:r>
            <a:r>
              <a:rPr lang="zh-CN" altLang="en-US" dirty="0" smtClean="0"/>
              <a:t>用户数量大且</a:t>
            </a:r>
            <a:r>
              <a:rPr lang="zh-CN" altLang="en-US" dirty="0" smtClean="0"/>
              <a:t>分散各地</a:t>
            </a:r>
            <a:endParaRPr lang="zh-CN" altLang="en-US" dirty="0"/>
          </a:p>
        </p:txBody>
      </p:sp>
      <p:sp>
        <p:nvSpPr>
          <p:cNvPr id="13" name="TextBox 12"/>
          <p:cNvSpPr txBox="1"/>
          <p:nvPr/>
        </p:nvSpPr>
        <p:spPr>
          <a:xfrm>
            <a:off x="5620587" y="4497119"/>
            <a:ext cx="2799370" cy="646331"/>
          </a:xfrm>
          <a:prstGeom prst="rect">
            <a:avLst/>
          </a:prstGeom>
          <a:noFill/>
        </p:spPr>
        <p:txBody>
          <a:bodyPr wrap="square" rtlCol="0">
            <a:spAutoFit/>
          </a:bodyPr>
          <a:lstStyle/>
          <a:p>
            <a:r>
              <a:rPr lang="zh-CN" altLang="en-US" dirty="0" smtClean="0"/>
              <a:t>决策</a:t>
            </a:r>
            <a:r>
              <a:rPr lang="zh-CN" altLang="en-US" dirty="0" smtClean="0"/>
              <a:t>支持需要涵盖常见疾病的诊断</a:t>
            </a:r>
            <a:endParaRPr lang="zh-CN" altLang="en-US" dirty="0"/>
          </a:p>
        </p:txBody>
      </p:sp>
      <p:sp>
        <p:nvSpPr>
          <p:cNvPr id="41" name="圆角矩形 40"/>
          <p:cNvSpPr/>
          <p:nvPr/>
        </p:nvSpPr>
        <p:spPr bwMode="auto">
          <a:xfrm>
            <a:off x="2397352" y="5301208"/>
            <a:ext cx="3917248" cy="1045435"/>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文本框 2"/>
          <p:cNvSpPr txBox="1"/>
          <p:nvPr/>
        </p:nvSpPr>
        <p:spPr>
          <a:xfrm>
            <a:off x="2579366" y="5927291"/>
            <a:ext cx="3870256" cy="369332"/>
          </a:xfrm>
          <a:prstGeom prst="rect">
            <a:avLst/>
          </a:prstGeom>
          <a:noFill/>
        </p:spPr>
        <p:txBody>
          <a:bodyPr wrap="square" rtlCol="0">
            <a:spAutoFit/>
          </a:bodyPr>
          <a:lstStyle/>
          <a:p>
            <a:r>
              <a:rPr lang="zh-CN" altLang="en-US" b="1" dirty="0" smtClean="0"/>
              <a:t>具备开放性、可扩展性的系统框架</a:t>
            </a:r>
            <a:endParaRPr lang="zh-CN" altLang="en-US" b="1" dirty="0"/>
          </a:p>
        </p:txBody>
      </p:sp>
      <p:pic>
        <p:nvPicPr>
          <p:cNvPr id="43" name="Picture 2" descr="D:\毕设\pictrute\p25-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622" y="3172459"/>
            <a:ext cx="1231477" cy="13192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360data\重要数据\我的图片\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436" y="3381853"/>
            <a:ext cx="1530109" cy="125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522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9</a:t>
            </a:fld>
            <a:endParaRPr lang="en-US" altLang="zh-CN" dirty="0"/>
          </a:p>
        </p:txBody>
      </p:sp>
      <p:sp>
        <p:nvSpPr>
          <p:cNvPr id="3" name="圆角矩形 2"/>
          <p:cNvSpPr/>
          <p:nvPr/>
        </p:nvSpPr>
        <p:spPr bwMode="auto">
          <a:xfrm>
            <a:off x="2528843" y="2204864"/>
            <a:ext cx="3534804" cy="2447327"/>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4" name="椭圆 3"/>
          <p:cNvSpPr/>
          <p:nvPr/>
        </p:nvSpPr>
        <p:spPr bwMode="auto">
          <a:xfrm>
            <a:off x="683947" y="3280853"/>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1851479" y="2694723"/>
            <a:ext cx="424285" cy="1619100"/>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6" name="矩形 5"/>
          <p:cNvSpPr/>
          <p:nvPr/>
        </p:nvSpPr>
        <p:spPr bwMode="auto">
          <a:xfrm>
            <a:off x="2853541" y="2503454"/>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7" name="矩形 6"/>
          <p:cNvSpPr/>
          <p:nvPr/>
        </p:nvSpPr>
        <p:spPr bwMode="auto">
          <a:xfrm>
            <a:off x="2853542" y="3625709"/>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8" name="流程图: 磁盘 7"/>
          <p:cNvSpPr/>
          <p:nvPr/>
        </p:nvSpPr>
        <p:spPr bwMode="auto">
          <a:xfrm>
            <a:off x="4598939" y="3694395"/>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9" name="左右箭头 8"/>
          <p:cNvSpPr/>
          <p:nvPr/>
        </p:nvSpPr>
        <p:spPr bwMode="auto">
          <a:xfrm>
            <a:off x="1413741" y="3406796"/>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cxnSp>
        <p:nvCxnSpPr>
          <p:cNvPr id="10" name="直接箭头连接符 9"/>
          <p:cNvCxnSpPr>
            <a:stCxn id="6" idx="1"/>
            <a:endCxn id="5" idx="3"/>
          </p:cNvCxnSpPr>
          <p:nvPr/>
        </p:nvCxnSpPr>
        <p:spPr bwMode="auto">
          <a:xfrm flipH="1">
            <a:off x="2275764" y="2788045"/>
            <a:ext cx="577777" cy="71622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 name="直接箭头连接符 10"/>
          <p:cNvCxnSpPr>
            <a:stCxn id="5" idx="3"/>
            <a:endCxn id="7" idx="1"/>
          </p:cNvCxnSpPr>
          <p:nvPr/>
        </p:nvCxnSpPr>
        <p:spPr bwMode="auto">
          <a:xfrm>
            <a:off x="2275764" y="3504273"/>
            <a:ext cx="577778" cy="40602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 name="直接箭头连接符 11"/>
          <p:cNvCxnSpPr>
            <a:endCxn id="21" idx="1"/>
          </p:cNvCxnSpPr>
          <p:nvPr/>
        </p:nvCxnSpPr>
        <p:spPr bwMode="auto">
          <a:xfrm flipV="1">
            <a:off x="3977949" y="2835446"/>
            <a:ext cx="864955" cy="904875"/>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13" name="直接箭头连接符 12"/>
          <p:cNvCxnSpPr>
            <a:stCxn id="6" idx="2"/>
            <a:endCxn id="7" idx="0"/>
          </p:cNvCxnSpPr>
          <p:nvPr/>
        </p:nvCxnSpPr>
        <p:spPr bwMode="auto">
          <a:xfrm>
            <a:off x="3423546" y="3072636"/>
            <a:ext cx="1" cy="55307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直接箭头连接符 13"/>
          <p:cNvCxnSpPr>
            <a:stCxn id="8" idx="2"/>
            <a:endCxn id="7" idx="3"/>
          </p:cNvCxnSpPr>
          <p:nvPr/>
        </p:nvCxnSpPr>
        <p:spPr bwMode="auto">
          <a:xfrm flipH="1" flipV="1">
            <a:off x="3993551" y="3910300"/>
            <a:ext cx="605388" cy="537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756366" y="3370709"/>
            <a:ext cx="602290" cy="276999"/>
          </a:xfrm>
          <a:prstGeom prst="rect">
            <a:avLst/>
          </a:prstGeom>
          <a:noFill/>
        </p:spPr>
        <p:txBody>
          <a:bodyPr wrap="square" rtlCol="0">
            <a:spAutoFit/>
          </a:bodyPr>
          <a:lstStyle/>
          <a:p>
            <a:r>
              <a:rPr lang="zh-CN" altLang="en-US" sz="1200" dirty="0" smtClean="0"/>
              <a:t>用户</a:t>
            </a:r>
            <a:endParaRPr lang="zh-CN" altLang="en-US" sz="1200" dirty="0"/>
          </a:p>
        </p:txBody>
      </p:sp>
      <p:sp>
        <p:nvSpPr>
          <p:cNvPr id="16" name="TextBox 15"/>
          <p:cNvSpPr txBox="1"/>
          <p:nvPr/>
        </p:nvSpPr>
        <p:spPr>
          <a:xfrm>
            <a:off x="1916099" y="2746821"/>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17" name="TextBox 16"/>
          <p:cNvSpPr txBox="1"/>
          <p:nvPr/>
        </p:nvSpPr>
        <p:spPr>
          <a:xfrm>
            <a:off x="3008796" y="2667573"/>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18" name="TextBox 17"/>
          <p:cNvSpPr txBox="1"/>
          <p:nvPr/>
        </p:nvSpPr>
        <p:spPr>
          <a:xfrm>
            <a:off x="2907976" y="3648315"/>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19" name="TextBox 18"/>
          <p:cNvSpPr txBox="1"/>
          <p:nvPr/>
        </p:nvSpPr>
        <p:spPr>
          <a:xfrm>
            <a:off x="4711927" y="3878442"/>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0" name="流程图: 磁盘 19"/>
          <p:cNvSpPr/>
          <p:nvPr/>
        </p:nvSpPr>
        <p:spPr bwMode="auto">
          <a:xfrm>
            <a:off x="4841104" y="2518383"/>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1" name="TextBox 20"/>
          <p:cNvSpPr txBox="1"/>
          <p:nvPr/>
        </p:nvSpPr>
        <p:spPr>
          <a:xfrm>
            <a:off x="4842904" y="2696946"/>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34" name="圆角矩形 33"/>
          <p:cNvSpPr/>
          <p:nvPr/>
        </p:nvSpPr>
        <p:spPr bwMode="auto">
          <a:xfrm>
            <a:off x="2729756" y="2351968"/>
            <a:ext cx="1482204" cy="1961856"/>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573613" y="2450574"/>
            <a:ext cx="1247384" cy="769743"/>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圆角矩形 36"/>
          <p:cNvSpPr/>
          <p:nvPr/>
        </p:nvSpPr>
        <p:spPr bwMode="auto">
          <a:xfrm>
            <a:off x="1675854" y="2518383"/>
            <a:ext cx="739162" cy="1989597"/>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9" name="圆角矩形标注 38"/>
          <p:cNvSpPr/>
          <p:nvPr/>
        </p:nvSpPr>
        <p:spPr bwMode="auto">
          <a:xfrm>
            <a:off x="1430044" y="4793244"/>
            <a:ext cx="1542722" cy="1212218"/>
          </a:xfrm>
          <a:prstGeom prst="wedgeRoundRectCallout">
            <a:avLst>
              <a:gd name="adj1" fmla="val -941"/>
              <a:gd name="adj2" fmla="val -775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文本框 39"/>
          <p:cNvSpPr txBox="1"/>
          <p:nvPr/>
        </p:nvSpPr>
        <p:spPr>
          <a:xfrm>
            <a:off x="1458060" y="4788135"/>
            <a:ext cx="1395481" cy="1200329"/>
          </a:xfrm>
          <a:prstGeom prst="rect">
            <a:avLst/>
          </a:prstGeom>
          <a:noFill/>
        </p:spPr>
        <p:txBody>
          <a:bodyPr wrap="square" rtlCol="0">
            <a:spAutoFit/>
          </a:bodyPr>
          <a:lstStyle/>
          <a:p>
            <a:r>
              <a:rPr lang="zh-CN" altLang="en-US" dirty="0" smtClean="0"/>
              <a:t>需要根据不同疾病需求更改诊疗流程界面</a:t>
            </a:r>
            <a:endParaRPr lang="zh-CN" altLang="en-US" dirty="0"/>
          </a:p>
        </p:txBody>
      </p:sp>
      <p:sp>
        <p:nvSpPr>
          <p:cNvPr id="41" name="圆角矩形标注 40"/>
          <p:cNvSpPr/>
          <p:nvPr/>
        </p:nvSpPr>
        <p:spPr bwMode="auto">
          <a:xfrm>
            <a:off x="3240458" y="4730744"/>
            <a:ext cx="3201292" cy="1212218"/>
          </a:xfrm>
          <a:prstGeom prst="wedgeRoundRectCallout">
            <a:avLst>
              <a:gd name="adj1" fmla="val -28528"/>
              <a:gd name="adj2" fmla="val -96888"/>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圆角矩形标注 41"/>
          <p:cNvSpPr/>
          <p:nvPr/>
        </p:nvSpPr>
        <p:spPr bwMode="auto">
          <a:xfrm>
            <a:off x="6732241" y="2351968"/>
            <a:ext cx="2011138" cy="2156012"/>
          </a:xfrm>
          <a:prstGeom prst="wedgeRoundRectCallout">
            <a:avLst>
              <a:gd name="adj1" fmla="val -102311"/>
              <a:gd name="adj2" fmla="val -164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文本框 42"/>
          <p:cNvSpPr txBox="1"/>
          <p:nvPr/>
        </p:nvSpPr>
        <p:spPr>
          <a:xfrm>
            <a:off x="3310008" y="4722861"/>
            <a:ext cx="3131742" cy="1200329"/>
          </a:xfrm>
          <a:prstGeom prst="rect">
            <a:avLst/>
          </a:prstGeom>
          <a:noFill/>
        </p:spPr>
        <p:txBody>
          <a:bodyPr wrap="square" rtlCol="0">
            <a:spAutoFit/>
          </a:bodyPr>
          <a:lstStyle/>
          <a:p>
            <a:r>
              <a:rPr lang="zh-CN" altLang="en-US" dirty="0" smtClean="0"/>
              <a:t>随着疾病种类增多，推理引擎的构建存在重复工作，而接口各异增大了系统内部模块的耦合性</a:t>
            </a:r>
            <a:endParaRPr lang="zh-CN" altLang="en-US" dirty="0"/>
          </a:p>
        </p:txBody>
      </p:sp>
      <p:sp>
        <p:nvSpPr>
          <p:cNvPr id="44" name="文本框 43"/>
          <p:cNvSpPr txBox="1"/>
          <p:nvPr/>
        </p:nvSpPr>
        <p:spPr>
          <a:xfrm>
            <a:off x="6804248" y="2423655"/>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
        <p:nvSpPr>
          <p:cNvPr id="32"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2356040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13251</TotalTime>
  <Words>2342</Words>
  <Application>Microsoft Office PowerPoint</Application>
  <PresentationFormat>全屏显示(4:3)</PresentationFormat>
  <Paragraphs>418</Paragraphs>
  <Slides>35</Slides>
  <Notes>17</Notes>
  <HiddenSlides>0</HiddenSlides>
  <MMClips>0</MMClips>
  <ScaleCrop>false</ScaleCrop>
  <HeadingPairs>
    <vt:vector size="4" baseType="variant">
      <vt:variant>
        <vt:lpstr>主题</vt:lpstr>
      </vt:variant>
      <vt:variant>
        <vt:i4>2</vt:i4>
      </vt:variant>
      <vt:variant>
        <vt:lpstr>幻灯片标题</vt:lpstr>
      </vt:variant>
      <vt:variant>
        <vt:i4>35</vt:i4>
      </vt:variant>
    </vt:vector>
  </HeadingPairs>
  <TitlesOfParts>
    <vt:vector size="37" baseType="lpstr">
      <vt:lpstr>Office 主题​​</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567</cp:revision>
  <dcterms:created xsi:type="dcterms:W3CDTF">2013-12-18T05:22:15Z</dcterms:created>
  <dcterms:modified xsi:type="dcterms:W3CDTF">2014-02-27T03:22:53Z</dcterms:modified>
</cp:coreProperties>
</file>